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handoutMasters/handoutMaster1.xml" ContentType="application/vnd.openxmlformats-officedocument.presentationml.handoutMaster+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png" ContentType="image/png"/>
  <Override PartName="/ppt/notesSlides/notesSlide1.xml" ContentType="application/vnd.openxmlformats-officedocument.presentationml.notesSlide+xml"/>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Default Extension="emf" ContentType="image/x-emf"/>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1"/>
  </p:notesMasterIdLst>
  <p:handoutMasterIdLst>
    <p:handoutMasterId r:id="rId42"/>
  </p:handoutMasterIdLst>
  <p:sldIdLst>
    <p:sldId id="256" r:id="rId2"/>
    <p:sldId id="537" r:id="rId3"/>
    <p:sldId id="508" r:id="rId4"/>
    <p:sldId id="512" r:id="rId5"/>
    <p:sldId id="514" r:id="rId6"/>
    <p:sldId id="513" r:id="rId7"/>
    <p:sldId id="538" r:id="rId8"/>
    <p:sldId id="539" r:id="rId9"/>
    <p:sldId id="515" r:id="rId10"/>
    <p:sldId id="509" r:id="rId11"/>
    <p:sldId id="511" r:id="rId12"/>
    <p:sldId id="510" r:id="rId13"/>
    <p:sldId id="516" r:id="rId14"/>
    <p:sldId id="518" r:id="rId15"/>
    <p:sldId id="521" r:id="rId16"/>
    <p:sldId id="517" r:id="rId17"/>
    <p:sldId id="520" r:id="rId18"/>
    <p:sldId id="519" r:id="rId19"/>
    <p:sldId id="522" r:id="rId20"/>
    <p:sldId id="523" r:id="rId21"/>
    <p:sldId id="524" r:id="rId22"/>
    <p:sldId id="534" r:id="rId23"/>
    <p:sldId id="540" r:id="rId24"/>
    <p:sldId id="541" r:id="rId25"/>
    <p:sldId id="556" r:id="rId26"/>
    <p:sldId id="542" r:id="rId27"/>
    <p:sldId id="545" r:id="rId28"/>
    <p:sldId id="543" r:id="rId29"/>
    <p:sldId id="544" r:id="rId30"/>
    <p:sldId id="546" r:id="rId31"/>
    <p:sldId id="547" r:id="rId32"/>
    <p:sldId id="548" r:id="rId33"/>
    <p:sldId id="549" r:id="rId34"/>
    <p:sldId id="550" r:id="rId35"/>
    <p:sldId id="551" r:id="rId36"/>
    <p:sldId id="552" r:id="rId37"/>
    <p:sldId id="553" r:id="rId38"/>
    <p:sldId id="554" r:id="rId39"/>
    <p:sldId id="555" r:id="rId40"/>
  </p:sldIdLst>
  <p:sldSz cx="9144000" cy="6858000" type="screen4x3"/>
  <p:notesSz cx="6815138" cy="9942513"/>
  <p:defaultTex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a:srgbClr val="3833FD"/>
    <a:srgbClr val="0D025E"/>
    <a:srgbClr val="FFFF00"/>
    <a:srgbClr val="996600"/>
    <a:srgbClr val="CC9900"/>
    <a:srgbClr val="993300"/>
    <a:srgbClr val="663300"/>
    <a:srgbClr val="000099"/>
    <a:srgbClr val="FF33CC"/>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5620" autoAdjust="0"/>
    <p:restoredTop sz="85662" autoAdjust="0"/>
  </p:normalViewPr>
  <p:slideViewPr>
    <p:cSldViewPr>
      <p:cViewPr varScale="1">
        <p:scale>
          <a:sx n="93" d="100"/>
          <a:sy n="93" d="100"/>
        </p:scale>
        <p:origin x="-2070" y="-102"/>
      </p:cViewPr>
      <p:guideLst>
        <p:guide orient="horz" pos="2160"/>
        <p:guide pos="2902"/>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Rectangle 2"/>
          <p:cNvSpPr>
            <a:spLocks noGrp="1" noChangeArrowheads="1"/>
          </p:cNvSpPr>
          <p:nvPr>
            <p:ph type="hdr" sz="quarter"/>
          </p:nvPr>
        </p:nvSpPr>
        <p:spPr bwMode="auto">
          <a:xfrm>
            <a:off x="0" y="0"/>
            <a:ext cx="2952750" cy="496888"/>
          </a:xfrm>
          <a:prstGeom prst="rect">
            <a:avLst/>
          </a:prstGeom>
          <a:noFill/>
          <a:ln w="9525">
            <a:noFill/>
            <a:miter lim="800000"/>
          </a:ln>
          <a:effectLst/>
        </p:spPr>
        <p:txBody>
          <a:bodyPr vert="horz" wrap="square" lIns="91440" tIns="45720" rIns="91440" bIns="45720" numCol="1" anchor="t" anchorCtr="0" compatLnSpc="1"/>
          <a:lstStyle>
            <a:lvl1pPr>
              <a:defRPr sz="1200">
                <a:latin typeface="Arial" panose="020B0604020202020204" pitchFamily="34" charset="0"/>
                <a:ea typeface="宋体" panose="02010600030101010101" pitchFamily="2" charset="-122"/>
              </a:defRPr>
            </a:lvl1pPr>
          </a:lstStyle>
          <a:p>
            <a:pPr>
              <a:defRPr/>
            </a:pPr>
            <a:endParaRPr lang="zh-CN" altLang="en-US"/>
          </a:p>
        </p:txBody>
      </p:sp>
      <p:sp>
        <p:nvSpPr>
          <p:cNvPr id="18435" name="Rectangle 3"/>
          <p:cNvSpPr>
            <a:spLocks noGrp="1" noChangeArrowheads="1"/>
          </p:cNvSpPr>
          <p:nvPr>
            <p:ph type="dt" sz="quarter" idx="1"/>
          </p:nvPr>
        </p:nvSpPr>
        <p:spPr bwMode="auto">
          <a:xfrm>
            <a:off x="3860800" y="0"/>
            <a:ext cx="2952750" cy="496888"/>
          </a:xfrm>
          <a:prstGeom prst="rect">
            <a:avLst/>
          </a:prstGeom>
          <a:noFill/>
          <a:ln w="9525">
            <a:noFill/>
            <a:miter lim="800000"/>
          </a:ln>
          <a:effectLst/>
        </p:spPr>
        <p:txBody>
          <a:bodyPr vert="horz" wrap="square" lIns="91440" tIns="45720" rIns="91440" bIns="45720" numCol="1" anchor="t" anchorCtr="0" compatLnSpc="1"/>
          <a:lstStyle>
            <a:lvl1pPr algn="r">
              <a:defRPr sz="1200">
                <a:latin typeface="Arial" panose="020B0604020202020204" pitchFamily="34" charset="0"/>
                <a:ea typeface="宋体" panose="02010600030101010101" pitchFamily="2" charset="-122"/>
              </a:defRPr>
            </a:lvl1pPr>
          </a:lstStyle>
          <a:p>
            <a:pPr>
              <a:defRPr/>
            </a:pPr>
            <a:endParaRPr lang="en-US" altLang="zh-CN"/>
          </a:p>
        </p:txBody>
      </p:sp>
      <p:sp>
        <p:nvSpPr>
          <p:cNvPr id="18436" name="Rectangle 4"/>
          <p:cNvSpPr>
            <a:spLocks noGrp="1" noChangeArrowheads="1"/>
          </p:cNvSpPr>
          <p:nvPr>
            <p:ph type="ftr" sz="quarter" idx="2"/>
          </p:nvPr>
        </p:nvSpPr>
        <p:spPr bwMode="auto">
          <a:xfrm>
            <a:off x="0" y="9444038"/>
            <a:ext cx="2952750" cy="496887"/>
          </a:xfrm>
          <a:prstGeom prst="rect">
            <a:avLst/>
          </a:prstGeom>
          <a:noFill/>
          <a:ln w="9525">
            <a:noFill/>
            <a:miter lim="800000"/>
          </a:ln>
          <a:effectLst/>
        </p:spPr>
        <p:txBody>
          <a:bodyPr vert="horz" wrap="square" lIns="91440" tIns="45720" rIns="91440" bIns="45720" numCol="1" anchor="b" anchorCtr="0" compatLnSpc="1"/>
          <a:lstStyle>
            <a:lvl1pPr>
              <a:defRPr sz="1200">
                <a:latin typeface="Arial" panose="020B0604020202020204" pitchFamily="34" charset="0"/>
                <a:ea typeface="宋体" panose="02010600030101010101" pitchFamily="2" charset="-122"/>
              </a:defRPr>
            </a:lvl1pPr>
          </a:lstStyle>
          <a:p>
            <a:pPr>
              <a:defRPr/>
            </a:pPr>
            <a:endParaRPr lang="en-US" altLang="zh-CN"/>
          </a:p>
        </p:txBody>
      </p:sp>
      <p:sp>
        <p:nvSpPr>
          <p:cNvPr id="18437" name="Rectangle 5"/>
          <p:cNvSpPr>
            <a:spLocks noGrp="1" noChangeArrowheads="1"/>
          </p:cNvSpPr>
          <p:nvPr>
            <p:ph type="sldNum" sz="quarter" idx="3"/>
          </p:nvPr>
        </p:nvSpPr>
        <p:spPr bwMode="auto">
          <a:xfrm>
            <a:off x="3860800" y="9444038"/>
            <a:ext cx="2952750" cy="496887"/>
          </a:xfrm>
          <a:prstGeom prst="rect">
            <a:avLst/>
          </a:prstGeom>
          <a:noFill/>
          <a:ln w="9525">
            <a:noFill/>
            <a:miter lim="800000"/>
          </a:ln>
          <a:effectLst/>
        </p:spPr>
        <p:txBody>
          <a:bodyPr vert="horz" wrap="square" lIns="91440" tIns="45720" rIns="91440" bIns="45720" numCol="1" anchor="b" anchorCtr="0" compatLnSpc="1"/>
          <a:lstStyle>
            <a:lvl1pPr algn="r">
              <a:defRPr sz="1200">
                <a:latin typeface="Arial" panose="020B0604020202020204" pitchFamily="34" charset="0"/>
                <a:ea typeface="宋体" panose="02010600030101010101" pitchFamily="2" charset="-122"/>
              </a:defRPr>
            </a:lvl1pPr>
          </a:lstStyle>
          <a:p>
            <a:pPr>
              <a:defRPr/>
            </a:pPr>
            <a:fld id="{01E6CA95-4958-4509-87B9-FC39E5A8DA94}" type="slidenum">
              <a:rPr lang="zh-CN" altLang="en-US"/>
              <a:pPr>
                <a:defRPr/>
              </a:pPr>
              <a:t>‹#›</a:t>
            </a:fld>
            <a:endParaRPr lang="en-US" altLang="zh-CN"/>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23.png>
</file>

<file path=ppt/media/image24.png>
</file>

<file path=ppt/media/image25.png>
</file>

<file path=ppt/media/image26.png>
</file>

<file path=ppt/media/image27.png>
</file>

<file path=ppt/media/image29.png>
</file>

<file path=ppt/media/image3.pn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52750" cy="496888"/>
          </a:xfrm>
          <a:prstGeom prst="rect">
            <a:avLst/>
          </a:prstGeom>
        </p:spPr>
        <p:txBody>
          <a:bodyPr vert="horz" lIns="91440" tIns="45720" rIns="91440" bIns="45720" rtlCol="0"/>
          <a:lstStyle>
            <a:lvl1pPr algn="l">
              <a:defRPr sz="1200">
                <a:latin typeface="Arial" panose="020B0604020202020204" pitchFamily="34" charset="0"/>
                <a:ea typeface="宋体" panose="02010600030101010101" pitchFamily="2" charset="-122"/>
              </a:defRPr>
            </a:lvl1pPr>
          </a:lstStyle>
          <a:p>
            <a:pPr>
              <a:defRPr/>
            </a:pPr>
            <a:endParaRPr lang="zh-CN" altLang="en-US"/>
          </a:p>
        </p:txBody>
      </p:sp>
      <p:sp>
        <p:nvSpPr>
          <p:cNvPr id="3" name="日期占位符 2"/>
          <p:cNvSpPr>
            <a:spLocks noGrp="1"/>
          </p:cNvSpPr>
          <p:nvPr>
            <p:ph type="dt" idx="1"/>
          </p:nvPr>
        </p:nvSpPr>
        <p:spPr>
          <a:xfrm>
            <a:off x="3860800" y="0"/>
            <a:ext cx="2952750" cy="496888"/>
          </a:xfrm>
          <a:prstGeom prst="rect">
            <a:avLst/>
          </a:prstGeom>
        </p:spPr>
        <p:txBody>
          <a:bodyPr vert="horz" lIns="91440" tIns="45720" rIns="91440" bIns="45720" rtlCol="0"/>
          <a:lstStyle>
            <a:lvl1pPr algn="r">
              <a:defRPr sz="1200">
                <a:latin typeface="Arial" panose="020B0604020202020204" pitchFamily="34" charset="0"/>
                <a:ea typeface="宋体" panose="02010600030101010101" pitchFamily="2" charset="-122"/>
              </a:defRPr>
            </a:lvl1pPr>
          </a:lstStyle>
          <a:p>
            <a:pPr>
              <a:defRPr/>
            </a:pPr>
            <a:fld id="{9D05E9F1-CF21-431F-88A4-FEEC5F0D442D}" type="datetimeFigureOut">
              <a:rPr lang="zh-CN" altLang="en-US"/>
              <a:pPr>
                <a:defRPr/>
              </a:pPr>
              <a:t>2023/1/10 Tuesday</a:t>
            </a:fld>
            <a:endParaRPr lang="zh-CN" altLang="en-US"/>
          </a:p>
        </p:txBody>
      </p:sp>
      <p:sp>
        <p:nvSpPr>
          <p:cNvPr id="4" name="幻灯片图像占位符 3"/>
          <p:cNvSpPr>
            <a:spLocks noGrp="1" noRot="1" noChangeAspect="1"/>
          </p:cNvSpPr>
          <p:nvPr>
            <p:ph type="sldImg" idx="2"/>
          </p:nvPr>
        </p:nvSpPr>
        <p:spPr>
          <a:xfrm>
            <a:off x="923925" y="746125"/>
            <a:ext cx="4968875" cy="372745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1038" y="4722813"/>
            <a:ext cx="5453062" cy="4473575"/>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9444038"/>
            <a:ext cx="2952750" cy="496887"/>
          </a:xfrm>
          <a:prstGeom prst="rect">
            <a:avLst/>
          </a:prstGeom>
        </p:spPr>
        <p:txBody>
          <a:bodyPr vert="horz" lIns="91440" tIns="45720" rIns="91440" bIns="45720" rtlCol="0" anchor="b"/>
          <a:lstStyle>
            <a:lvl1pPr algn="l">
              <a:defRPr sz="1200">
                <a:latin typeface="Arial" panose="020B0604020202020204" pitchFamily="34" charset="0"/>
                <a:ea typeface="宋体" panose="02010600030101010101" pitchFamily="2" charset="-122"/>
              </a:defRPr>
            </a:lvl1pPr>
          </a:lstStyle>
          <a:p>
            <a:pPr>
              <a:defRPr/>
            </a:pPr>
            <a:endParaRPr lang="zh-CN" altLang="en-US"/>
          </a:p>
        </p:txBody>
      </p:sp>
      <p:sp>
        <p:nvSpPr>
          <p:cNvPr id="7" name="灯片编号占位符 6"/>
          <p:cNvSpPr>
            <a:spLocks noGrp="1"/>
          </p:cNvSpPr>
          <p:nvPr>
            <p:ph type="sldNum" sz="quarter" idx="5"/>
          </p:nvPr>
        </p:nvSpPr>
        <p:spPr>
          <a:xfrm>
            <a:off x="3860800" y="9444038"/>
            <a:ext cx="2952750" cy="496887"/>
          </a:xfrm>
          <a:prstGeom prst="rect">
            <a:avLst/>
          </a:prstGeom>
        </p:spPr>
        <p:txBody>
          <a:bodyPr vert="horz" lIns="91440" tIns="45720" rIns="91440" bIns="45720" rtlCol="0" anchor="b"/>
          <a:lstStyle>
            <a:lvl1pPr algn="r">
              <a:defRPr sz="1200">
                <a:latin typeface="Arial" panose="020B0604020202020204" pitchFamily="34" charset="0"/>
                <a:ea typeface="宋体" panose="02010600030101010101" pitchFamily="2" charset="-122"/>
              </a:defRPr>
            </a:lvl1pPr>
          </a:lstStyle>
          <a:p>
            <a:pPr>
              <a:defRPr/>
            </a:pPr>
            <a:fld id="{8616950E-41D1-4B4D-8AE9-F1D9AA0C0C3B}"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8616950E-41D1-4B4D-8AE9-F1D9AA0C0C3B}" type="slidenum">
              <a:rPr lang="zh-CN" altLang="en-US" smtClean="0"/>
              <a:pPr>
                <a:defRPr/>
              </a:pPr>
              <a:t>31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472CD9CB-1579-4036-971B-36AE914D3364}" type="slidenum">
              <a:rPr lang="zh-CN" altLang="en-US"/>
              <a:pPr>
                <a:defRPr/>
              </a:pPr>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5A426090-B96A-4F6E-A8E0-C1CFEC78EE6C}" type="slidenum">
              <a:rPr lang="zh-CN" altLang="en-US"/>
              <a:pPr>
                <a:defRPr/>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5E81208A-3FBA-40CC-BA61-DB2D362999EB}" type="slidenum">
              <a:rPr lang="zh-CN" altLang="en-US"/>
              <a:pPr>
                <a:defRPr/>
              </a:pPr>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274638"/>
            <a:ext cx="8229600" cy="5851525"/>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pPr>
              <a:defRPr/>
            </a:pPr>
            <a:fld id="{1E31D658-35BE-463E-BD5C-EC760C74D9C3}" type="slidenum">
              <a:rPr lang="zh-CN" altLang="en-US"/>
              <a:pPr>
                <a:defRPr/>
              </a:pPr>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dgm" preserve="1">
  <p:cSld name="标题和图示或组织结构图">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p>
            <a:r>
              <a:rPr lang="zh-CN" altLang="en-US" smtClean="0"/>
              <a:t>单击此处编辑母版标题样式</a:t>
            </a:r>
            <a:endParaRPr lang="zh-CN" altLang="en-US"/>
          </a:p>
        </p:txBody>
      </p:sp>
      <p:sp>
        <p:nvSpPr>
          <p:cNvPr id="3" name="SmartArt 占位符 2"/>
          <p:cNvSpPr>
            <a:spLocks noGrp="1"/>
          </p:cNvSpPr>
          <p:nvPr>
            <p:ph type="pic" idx="1"/>
          </p:nvPr>
        </p:nvSpPr>
        <p:spPr>
          <a:xfrm>
            <a:off x="457200" y="1600200"/>
            <a:ext cx="8229600" cy="4525963"/>
          </a:xfrm>
        </p:spPr>
        <p:txBody>
          <a:bodyPr/>
          <a:lstStyle/>
          <a:p>
            <a:pPr lvl="0"/>
            <a:endParaRPr lang="zh-CN" altLang="en-US" noProof="0" smtClean="0"/>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83B01CC1-5EBD-41F2-BA84-1E0705029A7C}" type="slidenum">
              <a:rPr lang="zh-CN" altLang="en-US"/>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E86F5249-0568-4E55-8780-275BEEC52ADF}" type="slidenum">
              <a:rPr lang="zh-CN" altLang="en-US"/>
              <a:pPr>
                <a:defRPr/>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pPr>
              <a:defRPr/>
            </a:pPr>
            <a:fld id="{F45B51A5-3DA7-4CC4-A16C-B139C1AFF0E9}" type="slidenum">
              <a:rPr lang="zh-CN" altLang="en-US"/>
              <a:pPr>
                <a:defRPr/>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8A074C97-2F17-4304-9E99-6F9FED1E418B}" type="slidenum">
              <a:rPr lang="zh-CN" altLang="en-US"/>
              <a:pPr>
                <a:defRPr/>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pPr>
              <a:defRPr/>
            </a:pPr>
            <a:fld id="{94010797-A2A4-4F72-A6BA-67A41D2CB3F9}" type="slidenum">
              <a:rPr lang="zh-CN" altLang="en-US"/>
              <a:pPr>
                <a:defRPr/>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pPr>
              <a:defRPr/>
            </a:pPr>
            <a:fld id="{E93569AE-2247-42C1-914F-F1AC3AD92C28}" type="slidenum">
              <a:rPr lang="zh-CN" altLang="en-US"/>
              <a:pPr>
                <a:defRPr/>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pPr>
              <a:defRPr/>
            </a:pPr>
            <a:fld id="{CE037A07-A897-4C51-B04B-AC793CF1247D}" type="slidenum">
              <a:rPr lang="zh-CN" altLang="en-US"/>
              <a:pPr>
                <a:defRPr/>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6462769D-1735-4705-8980-645DC85B044A}" type="slidenum">
              <a:rPr lang="zh-CN" altLang="en-US"/>
              <a:pPr>
                <a:defRPr/>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pPr>
              <a:defRPr/>
            </a:pPr>
            <a:fld id="{CEDDF65A-6CAE-463B-A817-1A9FB30752EC}" type="slidenum">
              <a:rPr lang="zh-CN" altLang="en-US"/>
              <a:pPr>
                <a:defRPr/>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2.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jpe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74638"/>
            <a:ext cx="8229600" cy="1143000"/>
          </a:xfrm>
          <a:prstGeom prst="rect">
            <a:avLst/>
          </a:prstGeom>
          <a:noFill/>
          <a:ln w="9525">
            <a:noFill/>
            <a:miter lim="800000"/>
          </a:ln>
        </p:spPr>
        <p:txBody>
          <a:bodyPr vert="horz" wrap="square" lIns="91440" tIns="45720" rIns="91440" bIns="45720" numCol="1" anchor="ctr" anchorCtr="0" compatLnSpc="1"/>
          <a:lstStyle/>
          <a:p>
            <a:pPr lvl="0"/>
            <a:r>
              <a:rPr lang="zh-CN" altLang="en-US" smtClean="0"/>
              <a:t>单击此处编辑母版标题样式</a:t>
            </a:r>
          </a:p>
        </p:txBody>
      </p:sp>
      <p:sp>
        <p:nvSpPr>
          <p:cNvPr id="1027" name="Rectangle 3"/>
          <p:cNvSpPr>
            <a:spLocks noGrp="1" noChangeArrowheads="1"/>
          </p:cNvSpPr>
          <p:nvPr>
            <p:ph type="body" idx="1"/>
          </p:nvPr>
        </p:nvSpPr>
        <p:spPr bwMode="auto">
          <a:xfrm>
            <a:off x="457200" y="1600200"/>
            <a:ext cx="8229600" cy="4525963"/>
          </a:xfrm>
          <a:prstGeom prst="rect">
            <a:avLst/>
          </a:prstGeom>
          <a:noFill/>
          <a:ln w="9525">
            <a:noFill/>
            <a:miter lim="800000"/>
          </a:ln>
        </p:spPr>
        <p:txBody>
          <a:bodyPr vert="horz" wrap="square" lIns="91440" tIns="45720" rIns="91440" bIns="45720" numCol="1" anchor="t" anchorCtr="0" compatLnSpc="1"/>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028" name="Rectangle 4"/>
          <p:cNvSpPr>
            <a:spLocks noGrp="1" noChangeArrowheads="1"/>
          </p:cNvSpPr>
          <p:nvPr>
            <p:ph type="dt" sz="half" idx="2"/>
          </p:nvPr>
        </p:nvSpPr>
        <p:spPr bwMode="auto">
          <a:xfrm>
            <a:off x="457200" y="6245225"/>
            <a:ext cx="2133600" cy="476250"/>
          </a:xfrm>
          <a:prstGeom prst="rect">
            <a:avLst/>
          </a:prstGeom>
          <a:noFill/>
          <a:ln w="9525">
            <a:noFill/>
            <a:miter lim="800000"/>
          </a:ln>
          <a:effectLst/>
        </p:spPr>
        <p:txBody>
          <a:bodyPr vert="horz" wrap="square" lIns="91440" tIns="45720" rIns="91440" bIns="45720" numCol="1" anchor="t" anchorCtr="0" compatLnSpc="1"/>
          <a:lstStyle>
            <a:lvl1pPr>
              <a:defRPr sz="1400">
                <a:latin typeface="Arial" panose="020B0604020202020204" pitchFamily="34" charset="0"/>
                <a:ea typeface="宋体" panose="02010600030101010101"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6245225"/>
            <a:ext cx="2895600" cy="476250"/>
          </a:xfrm>
          <a:prstGeom prst="rect">
            <a:avLst/>
          </a:prstGeom>
          <a:noFill/>
          <a:ln w="9525">
            <a:noFill/>
            <a:miter lim="800000"/>
          </a:ln>
          <a:effectLst/>
        </p:spPr>
        <p:txBody>
          <a:bodyPr vert="horz" wrap="square" lIns="91440" tIns="45720" rIns="91440" bIns="45720" numCol="1" anchor="t" anchorCtr="0" compatLnSpc="1"/>
          <a:lstStyle>
            <a:lvl1pPr algn="ctr">
              <a:defRPr sz="1400">
                <a:latin typeface="Arial" panose="020B0604020202020204" pitchFamily="34" charset="0"/>
                <a:ea typeface="宋体" panose="02010600030101010101"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6245225"/>
            <a:ext cx="2133600" cy="476250"/>
          </a:xfrm>
          <a:prstGeom prst="rect">
            <a:avLst/>
          </a:prstGeom>
          <a:noFill/>
          <a:ln w="9525">
            <a:noFill/>
            <a:miter lim="800000"/>
          </a:ln>
          <a:effectLst/>
        </p:spPr>
        <p:txBody>
          <a:bodyPr vert="horz" wrap="square" lIns="91440" tIns="45720" rIns="91440" bIns="45720" numCol="1" anchor="t" anchorCtr="0" compatLnSpc="1"/>
          <a:lstStyle>
            <a:lvl1pPr algn="r">
              <a:defRPr sz="1400">
                <a:latin typeface="Arial" panose="020B0604020202020204" pitchFamily="34" charset="0"/>
                <a:ea typeface="宋体" panose="02010600030101010101" pitchFamily="2" charset="-122"/>
              </a:defRPr>
            </a:lvl1pPr>
          </a:lstStyle>
          <a:p>
            <a:pPr>
              <a:defRPr/>
            </a:pPr>
            <a:fld id="{A335F113-C87B-4C1B-9453-090EDA77D997}" type="slidenum">
              <a:rPr lang="zh-CN" altLang="en-US"/>
              <a:pPr>
                <a:defRPr/>
              </a:pPr>
              <a:t>‹#›</a:t>
            </a:fld>
            <a:endParaRPr lang="en-US" altLang="zh-CN"/>
          </a:p>
        </p:txBody>
      </p:sp>
      <p:pic>
        <p:nvPicPr>
          <p:cNvPr id="1031" name="Picture 7" descr="ppt模板"/>
          <p:cNvPicPr>
            <a:picLocks noChangeAspect="1" noChangeArrowheads="1"/>
          </p:cNvPicPr>
          <p:nvPr/>
        </p:nvPicPr>
        <p:blipFill>
          <a:blip r:embed="rId15" cstate="print"/>
          <a:srcRect/>
          <a:stretch>
            <a:fillRect/>
          </a:stretch>
        </p:blipFill>
        <p:spPr bwMode="auto">
          <a:xfrm>
            <a:off x="0" y="0"/>
            <a:ext cx="9144000" cy="6858000"/>
          </a:xfrm>
          <a:prstGeom prst="rect">
            <a:avLst/>
          </a:prstGeom>
          <a:noFill/>
          <a:ln w="9525">
            <a:noFill/>
            <a:miter lim="800000"/>
            <a:headEnd/>
            <a:tailEnd/>
          </a:ln>
        </p:spPr>
      </p:pic>
      <p:pic>
        <p:nvPicPr>
          <p:cNvPr id="1032" name="Picture 8" descr="中地大修改图片"/>
          <p:cNvPicPr>
            <a:picLocks noChangeAspect="1" noChangeArrowheads="1"/>
          </p:cNvPicPr>
          <p:nvPr/>
        </p:nvPicPr>
        <p:blipFill>
          <a:blip r:embed="rId16" cstate="print"/>
          <a:srcRect/>
          <a:stretch>
            <a:fillRect/>
          </a:stretch>
        </p:blipFill>
        <p:spPr bwMode="auto">
          <a:xfrm>
            <a:off x="0" y="0"/>
            <a:ext cx="9144000" cy="981075"/>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lvl1pPr algn="ctr" rtl="0" eaLnBrk="0" fontAlgn="base" hangingPunct="0">
        <a:spcBef>
          <a:spcPct val="0"/>
        </a:spcBef>
        <a:spcAft>
          <a:spcPct val="0"/>
        </a:spcAft>
        <a:defRPr sz="44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ea typeface="+mn-ea"/>
        </a:defRPr>
      </a:lvl2pPr>
      <a:lvl3pPr marL="1143000" indent="-228600" algn="l" rtl="0" eaLnBrk="0" fontAlgn="base" hangingPunct="0">
        <a:spcBef>
          <a:spcPct val="20000"/>
        </a:spcBef>
        <a:spcAft>
          <a:spcPct val="0"/>
        </a:spcAft>
        <a:buChar char="•"/>
        <a:defRPr sz="2400">
          <a:solidFill>
            <a:schemeClr val="tx1"/>
          </a:solidFill>
          <a:latin typeface="+mn-lt"/>
          <a:ea typeface="+mn-ea"/>
        </a:defRPr>
      </a:lvl3pPr>
      <a:lvl4pPr marL="1600200" indent="-228600" algn="l" rtl="0" eaLnBrk="0" fontAlgn="base" hangingPunct="0">
        <a:spcBef>
          <a:spcPct val="20000"/>
        </a:spcBef>
        <a:spcAft>
          <a:spcPct val="0"/>
        </a:spcAft>
        <a:buChar char="–"/>
        <a:defRPr sz="2000">
          <a:solidFill>
            <a:schemeClr val="tx1"/>
          </a:solidFill>
          <a:latin typeface="+mn-lt"/>
          <a:ea typeface="+mn-ea"/>
        </a:defRPr>
      </a:lvl4pPr>
      <a:lvl5pPr marL="2057400" indent="-228600" algn="l" rtl="0" eaLnBrk="0" fontAlgn="base" hangingPunct="0">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doi-usgs.github.io/modflow-setup"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hyperlink" Target="https://github.com/usgs/sfrmaker"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接连接符 3"/>
          <p:cNvCxnSpPr/>
          <p:nvPr/>
        </p:nvCxnSpPr>
        <p:spPr>
          <a:xfrm>
            <a:off x="0" y="0"/>
            <a:ext cx="914400" cy="0"/>
          </a:xfrm>
          <a:prstGeom prst="line">
            <a:avLst/>
          </a:prstGeom>
          <a:ln w="0" cap="flat" cmpd="sng" algn="ctr">
            <a:solidFill>
              <a:srgbClr val="FBFFFF"/>
            </a:solidFill>
            <a:prstDash val="solid"/>
            <a:round/>
            <a:headEnd type="none" w="med" len="med"/>
            <a:tailEnd type="none" w="med" len="med"/>
          </a:ln>
          <a:effectLst/>
        </p:spPr>
        <p:style>
          <a:lnRef idx="1">
            <a:schemeClr val="accent1"/>
          </a:lnRef>
          <a:fillRef idx="0">
            <a:schemeClr val="accent1"/>
          </a:fillRef>
          <a:effectRef idx="0">
            <a:schemeClr val="accent1"/>
          </a:effectRef>
          <a:fontRef idx="minor">
            <a:schemeClr val="tx1"/>
          </a:fontRef>
        </p:style>
      </p:cxnSp>
      <p:sp>
        <p:nvSpPr>
          <p:cNvPr id="2050" name="Rectangle 2"/>
          <p:cNvSpPr>
            <a:spLocks noGrp="1" noChangeArrowheads="1"/>
          </p:cNvSpPr>
          <p:nvPr>
            <p:ph type="ctrTitle"/>
          </p:nvPr>
        </p:nvSpPr>
        <p:spPr>
          <a:xfrm>
            <a:off x="500034" y="1214422"/>
            <a:ext cx="8286808" cy="4071966"/>
          </a:xfrm>
          <a:noFill/>
        </p:spPr>
        <p:txBody>
          <a:bodyPr/>
          <a:lstStyle/>
          <a:p>
            <a:pPr eaLnBrk="1" hangingPunct="1">
              <a:lnSpc>
                <a:spcPct val="130000"/>
              </a:lnSpc>
            </a:pPr>
            <a:r>
              <a:rPr lang="en-US" altLang="zh-CN" dirty="0" smtClean="0">
                <a:solidFill>
                  <a:schemeClr val="tx1"/>
                </a:solidFill>
                <a:latin typeface="黑体" panose="02010609060101010101" pitchFamily="2" charset="-122"/>
                <a:ea typeface="黑体" panose="02010609060101010101" pitchFamily="2" charset="-122"/>
              </a:rPr>
              <a:t>MODFLOW6 </a:t>
            </a:r>
            <a:r>
              <a:rPr lang="zh-CN" altLang="en-US" dirty="0" smtClean="0">
                <a:solidFill>
                  <a:schemeClr val="tx1"/>
                </a:solidFill>
                <a:latin typeface="黑体" panose="02010609060101010101" pitchFamily="2" charset="-122"/>
                <a:ea typeface="黑体" panose="02010609060101010101" pitchFamily="2" charset="-122"/>
              </a:rPr>
              <a:t>工作流：</a:t>
            </a:r>
            <a:r>
              <a:rPr lang="en-US" altLang="zh-CN" dirty="0" smtClean="0">
                <a:solidFill>
                  <a:schemeClr val="tx1"/>
                </a:solidFill>
                <a:latin typeface="黑体" panose="02010609060101010101" pitchFamily="2" charset="-122"/>
                <a:ea typeface="黑体" panose="02010609060101010101" pitchFamily="2" charset="-122"/>
              </a:rPr>
              <a:t/>
            </a:r>
            <a:br>
              <a:rPr lang="en-US" altLang="zh-CN" dirty="0" smtClean="0">
                <a:solidFill>
                  <a:schemeClr val="tx1"/>
                </a:solidFill>
                <a:latin typeface="黑体" panose="02010609060101010101" pitchFamily="2" charset="-122"/>
                <a:ea typeface="黑体" panose="02010609060101010101" pitchFamily="2" charset="-122"/>
              </a:rPr>
            </a:br>
            <a:r>
              <a:rPr lang="en-US" altLang="zh-CN" sz="3200" dirty="0" smtClean="0">
                <a:solidFill>
                  <a:schemeClr val="tx1"/>
                </a:solidFill>
                <a:latin typeface="黑体" panose="02010609060101010101" pitchFamily="2" charset="-122"/>
                <a:ea typeface="黑体" panose="02010609060101010101" pitchFamily="2" charset="-122"/>
              </a:rPr>
              <a:t>(1)</a:t>
            </a:r>
            <a:r>
              <a:rPr lang="en-US" altLang="zh-CN" sz="3200" dirty="0" err="1" smtClean="0">
                <a:solidFill>
                  <a:schemeClr val="tx1"/>
                </a:solidFill>
                <a:latin typeface="黑体" panose="02010609060101010101" pitchFamily="2" charset="-122"/>
                <a:ea typeface="黑体" panose="02010609060101010101" pitchFamily="2" charset="-122"/>
              </a:rPr>
              <a:t>Flopy</a:t>
            </a:r>
            <a:r>
              <a:rPr lang="en-US" altLang="zh-CN" sz="3200" dirty="0" smtClean="0">
                <a:solidFill>
                  <a:schemeClr val="tx1"/>
                </a:solidFill>
                <a:latin typeface="黑体" panose="02010609060101010101" pitchFamily="2" charset="-122"/>
                <a:ea typeface="黑体" panose="02010609060101010101" pitchFamily="2" charset="-122"/>
              </a:rPr>
              <a:t>; (2)MODFLOW-setup; (</a:t>
            </a:r>
            <a:r>
              <a:rPr lang="en-US" altLang="zh-CN" sz="3200" dirty="0" smtClean="0">
                <a:solidFill>
                  <a:schemeClr val="tx1"/>
                </a:solidFill>
                <a:latin typeface="黑体" panose="02010609060101010101" pitchFamily="2" charset="-122"/>
                <a:ea typeface="黑体" panose="02010609060101010101" pitchFamily="2" charset="-122"/>
              </a:rPr>
              <a:t>3)</a:t>
            </a:r>
            <a:r>
              <a:rPr lang="en-US" altLang="zh-CN" sz="3200" dirty="0" err="1" smtClean="0">
                <a:solidFill>
                  <a:schemeClr val="tx1"/>
                </a:solidFill>
                <a:latin typeface="黑体" panose="02010609060101010101" pitchFamily="2" charset="-122"/>
                <a:ea typeface="黑体" panose="02010609060101010101" pitchFamily="2" charset="-122"/>
              </a:rPr>
              <a:t>SFRmaker</a:t>
            </a:r>
            <a:r>
              <a:rPr lang="en-US" altLang="zh-CN" sz="3200" dirty="0" smtClean="0">
                <a:solidFill>
                  <a:schemeClr val="tx1"/>
                </a:solidFill>
                <a:latin typeface="黑体" panose="02010609060101010101" pitchFamily="2" charset="-122"/>
                <a:ea typeface="黑体" panose="02010609060101010101" pitchFamily="2" charset="-122"/>
              </a:rPr>
              <a:t/>
            </a:r>
            <a:br>
              <a:rPr lang="en-US" altLang="zh-CN" sz="3200" dirty="0" smtClean="0">
                <a:solidFill>
                  <a:schemeClr val="tx1"/>
                </a:solidFill>
                <a:latin typeface="黑体" panose="02010609060101010101" pitchFamily="2" charset="-122"/>
                <a:ea typeface="黑体" panose="02010609060101010101" pitchFamily="2" charset="-122"/>
              </a:rPr>
            </a:br>
            <a:r>
              <a:rPr lang="en-US" altLang="zh-CN" sz="3200" dirty="0" smtClean="0">
                <a:solidFill>
                  <a:schemeClr val="tx1"/>
                </a:solidFill>
                <a:latin typeface="黑体" panose="02010609060101010101" pitchFamily="2" charset="-122"/>
                <a:ea typeface="黑体" panose="02010609060101010101" pitchFamily="2" charset="-122"/>
              </a:rPr>
              <a:t>(4)</a:t>
            </a:r>
            <a:r>
              <a:rPr lang="en-US" altLang="zh-CN" sz="3200" dirty="0" err="1" smtClean="0">
                <a:solidFill>
                  <a:schemeClr val="tx1"/>
                </a:solidFill>
                <a:latin typeface="黑体" panose="02010609060101010101" pitchFamily="2" charset="-122"/>
                <a:ea typeface="黑体" panose="02010609060101010101" pitchFamily="2" charset="-122"/>
              </a:rPr>
              <a:t>iMOD</a:t>
            </a:r>
            <a:r>
              <a:rPr lang="en-US" altLang="zh-CN" dirty="0" smtClean="0">
                <a:solidFill>
                  <a:schemeClr val="tx1"/>
                </a:solidFill>
                <a:latin typeface="黑体" panose="02010609060101010101" pitchFamily="2" charset="-122"/>
                <a:ea typeface="黑体" panose="02010609060101010101" pitchFamily="2" charset="-122"/>
              </a:rPr>
              <a:t/>
            </a:r>
            <a:br>
              <a:rPr lang="en-US" altLang="zh-CN" dirty="0" smtClean="0">
                <a:solidFill>
                  <a:schemeClr val="tx1"/>
                </a:solidFill>
                <a:latin typeface="黑体" panose="02010609060101010101" pitchFamily="2" charset="-122"/>
                <a:ea typeface="黑体" panose="02010609060101010101" pitchFamily="2" charset="-122"/>
              </a:rPr>
            </a:br>
            <a:r>
              <a:rPr lang="en-US" altLang="zh-CN" dirty="0" smtClean="0">
                <a:solidFill>
                  <a:schemeClr val="tx1"/>
                </a:solidFill>
                <a:latin typeface="黑体" panose="02010609060101010101" pitchFamily="2" charset="-122"/>
                <a:ea typeface="黑体" panose="02010609060101010101" pitchFamily="2" charset="-122"/>
              </a:rPr>
              <a:t/>
            </a:r>
            <a:br>
              <a:rPr lang="en-US" altLang="zh-CN" dirty="0" smtClean="0">
                <a:solidFill>
                  <a:schemeClr val="tx1"/>
                </a:solidFill>
                <a:latin typeface="黑体" panose="02010609060101010101" pitchFamily="2" charset="-122"/>
                <a:ea typeface="黑体" panose="02010609060101010101" pitchFamily="2" charset="-122"/>
              </a:rPr>
            </a:br>
            <a:r>
              <a:rPr lang="zh-CN" altLang="en-US" sz="3200" dirty="0" smtClean="0">
                <a:solidFill>
                  <a:schemeClr val="tx1"/>
                </a:solidFill>
                <a:latin typeface="+mn-ea"/>
                <a:ea typeface="+mn-ea"/>
              </a:rPr>
              <a:t>介绍建立</a:t>
            </a:r>
            <a:r>
              <a:rPr lang="en-US" altLang="zh-CN" sz="3200" dirty="0" smtClean="0">
                <a:solidFill>
                  <a:schemeClr val="tx1"/>
                </a:solidFill>
                <a:latin typeface="+mn-ea"/>
                <a:ea typeface="+mn-ea"/>
              </a:rPr>
              <a:t>MODFLOW</a:t>
            </a:r>
            <a:r>
              <a:rPr lang="zh-CN" altLang="en-US" sz="3200" dirty="0" smtClean="0">
                <a:solidFill>
                  <a:schemeClr val="tx1"/>
                </a:solidFill>
                <a:latin typeface="+mn-ea"/>
                <a:ea typeface="+mn-ea"/>
              </a:rPr>
              <a:t>工作流的</a:t>
            </a:r>
            <a:r>
              <a:rPr lang="en-US" altLang="zh-CN" sz="3200" dirty="0" smtClean="0">
                <a:solidFill>
                  <a:schemeClr val="tx1"/>
                </a:solidFill>
                <a:latin typeface="+mn-ea"/>
                <a:ea typeface="+mn-ea"/>
              </a:rPr>
              <a:t>Python</a:t>
            </a:r>
            <a:r>
              <a:rPr lang="zh-CN" altLang="en-US" sz="3200" dirty="0" smtClean="0">
                <a:solidFill>
                  <a:schemeClr val="tx1"/>
                </a:solidFill>
                <a:latin typeface="+mn-ea"/>
                <a:ea typeface="+mn-ea"/>
              </a:rPr>
              <a:t>脚本库</a:t>
            </a:r>
            <a:endParaRPr lang="en-US" altLang="zh-CN" dirty="0" smtClean="0">
              <a:solidFill>
                <a:schemeClr val="tx1"/>
              </a:solidFill>
              <a:latin typeface="+mn-ea"/>
              <a:ea typeface="+mn-ea"/>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28662" y="1285860"/>
            <a:ext cx="7143800" cy="1582164"/>
          </a:xfrm>
          <a:prstGeom prst="rect">
            <a:avLst/>
          </a:prstGeom>
        </p:spPr>
        <p:txBody>
          <a:bodyPr wrap="square">
            <a:spAutoFit/>
          </a:bodyPr>
          <a:lstStyle/>
          <a:p>
            <a:pPr algn="ctr">
              <a:lnSpc>
                <a:spcPct val="150000"/>
              </a:lnSpc>
            </a:pPr>
            <a:r>
              <a:rPr lang="en-US" sz="4000" dirty="0" err="1" smtClean="0">
                <a:latin typeface="黑体" pitchFamily="49" charset="-122"/>
                <a:ea typeface="黑体" pitchFamily="49" charset="-122"/>
              </a:rPr>
              <a:t>Modflow</a:t>
            </a:r>
            <a:r>
              <a:rPr lang="en-US" sz="4000" dirty="0" smtClean="0">
                <a:latin typeface="黑体" pitchFamily="49" charset="-122"/>
                <a:ea typeface="黑体" pitchFamily="49" charset="-122"/>
              </a:rPr>
              <a:t>-setup </a:t>
            </a:r>
            <a:r>
              <a:rPr lang="zh-CN" altLang="en-US" sz="4000" dirty="0" smtClean="0">
                <a:latin typeface="黑体" pitchFamily="49" charset="-122"/>
                <a:ea typeface="黑体" pitchFamily="49" charset="-122"/>
              </a:rPr>
              <a:t>自动化工作流</a:t>
            </a:r>
            <a:endParaRPr lang="en-US" altLang="zh-CN" sz="4000" dirty="0" smtClean="0">
              <a:latin typeface="黑体" pitchFamily="49" charset="-122"/>
              <a:ea typeface="黑体" pitchFamily="49" charset="-122"/>
            </a:endParaRPr>
          </a:p>
          <a:p>
            <a:pPr algn="ctr">
              <a:lnSpc>
                <a:spcPct val="150000"/>
              </a:lnSpc>
            </a:pPr>
            <a:r>
              <a:rPr lang="en-US" altLang="zh-CN" sz="2800" dirty="0" smtClean="0">
                <a:solidFill>
                  <a:srgbClr val="FF0000"/>
                </a:solidFill>
                <a:latin typeface="+mn-lt"/>
                <a:ea typeface="黑体" pitchFamily="49" charset="-122"/>
              </a:rPr>
              <a:t>Experimental Beta version</a:t>
            </a:r>
            <a:endParaRPr lang="zh-CN" altLang="en-US" sz="2800" dirty="0">
              <a:solidFill>
                <a:srgbClr val="FF0000"/>
              </a:solidFill>
              <a:latin typeface="+mn-lt"/>
              <a:ea typeface="黑体" pitchFamily="49" charset="-122"/>
            </a:endParaRPr>
          </a:p>
        </p:txBody>
      </p:sp>
      <p:sp>
        <p:nvSpPr>
          <p:cNvPr id="4" name="TextBox 3"/>
          <p:cNvSpPr txBox="1"/>
          <p:nvPr/>
        </p:nvSpPr>
        <p:spPr>
          <a:xfrm>
            <a:off x="0" y="3143248"/>
            <a:ext cx="9144000" cy="3323987"/>
          </a:xfrm>
          <a:prstGeom prst="rect">
            <a:avLst/>
          </a:prstGeom>
          <a:noFill/>
        </p:spPr>
        <p:txBody>
          <a:bodyPr wrap="square" rtlCol="0">
            <a:spAutoFit/>
          </a:bodyPr>
          <a:lstStyle/>
          <a:p>
            <a:pPr>
              <a:lnSpc>
                <a:spcPct val="150000"/>
              </a:lnSpc>
              <a:buFont typeface="Wingdings" pitchFamily="2" charset="2"/>
              <a:buChar char="l"/>
            </a:pPr>
            <a:r>
              <a:rPr lang="zh-CN" altLang="en-US" sz="2400" dirty="0" smtClean="0"/>
              <a:t>简化版本的工作流建模案例可参考</a:t>
            </a:r>
            <a:r>
              <a:rPr lang="en-US" sz="2400" dirty="0" err="1" smtClean="0"/>
              <a:t>Modflow</a:t>
            </a:r>
            <a:r>
              <a:rPr lang="en-US" sz="2400" dirty="0" smtClean="0"/>
              <a:t>-setup</a:t>
            </a:r>
            <a:r>
              <a:rPr lang="zh-CN" altLang="en-US" sz="2400" dirty="0" smtClean="0"/>
              <a:t>的</a:t>
            </a:r>
            <a:r>
              <a:rPr lang="en-US" sz="2400" dirty="0" smtClean="0"/>
              <a:t>example (https://github.com/doi-usgs/modflow-setup)</a:t>
            </a:r>
            <a:endParaRPr lang="zh-CN" altLang="en-US" sz="2400" dirty="0" smtClean="0"/>
          </a:p>
          <a:p>
            <a:pPr>
              <a:lnSpc>
                <a:spcPct val="150000"/>
              </a:lnSpc>
              <a:buFont typeface="Wingdings" pitchFamily="2" charset="2"/>
              <a:buChar char="l"/>
            </a:pPr>
            <a:r>
              <a:rPr lang="zh-CN" altLang="en-US" sz="2400" dirty="0" smtClean="0"/>
              <a:t>完整的</a:t>
            </a:r>
            <a:r>
              <a:rPr lang="en-US" sz="2400" dirty="0" smtClean="0"/>
              <a:t>Pleasant Lake</a:t>
            </a:r>
            <a:r>
              <a:rPr lang="zh-CN" altLang="en-US" sz="2400" dirty="0" smtClean="0"/>
              <a:t>模型细节信息参考技术报告</a:t>
            </a:r>
            <a:r>
              <a:rPr lang="en-US" sz="2400" dirty="0" smtClean="0"/>
              <a:t>(</a:t>
            </a:r>
            <a:r>
              <a:rPr lang="en-US" sz="2400" dirty="0" err="1" smtClean="0"/>
              <a:t>Fienen</a:t>
            </a:r>
            <a:r>
              <a:rPr lang="en-US" sz="2400" dirty="0" smtClean="0"/>
              <a:t> et al., 2021b)</a:t>
            </a:r>
            <a:endParaRPr lang="zh-CN" altLang="en-US" sz="2400" dirty="0" smtClean="0"/>
          </a:p>
          <a:p>
            <a:pPr>
              <a:lnSpc>
                <a:spcPct val="150000"/>
              </a:lnSpc>
              <a:buFont typeface="Wingdings" pitchFamily="2" charset="2"/>
              <a:buChar char="l"/>
            </a:pPr>
            <a:r>
              <a:rPr lang="zh-CN" altLang="en-US" sz="2400" dirty="0" smtClean="0"/>
              <a:t>另一个包含</a:t>
            </a:r>
            <a:r>
              <a:rPr lang="zh-CN" altLang="en-US" sz="2400" b="1" dirty="0" smtClean="0">
                <a:solidFill>
                  <a:srgbClr val="FF0000"/>
                </a:solidFill>
              </a:rPr>
              <a:t>不确定分析和决策分析结果</a:t>
            </a:r>
            <a:r>
              <a:rPr lang="en-US" altLang="zh-CN" sz="2400" b="1" dirty="0" smtClean="0">
                <a:solidFill>
                  <a:srgbClr val="FF0000"/>
                </a:solidFill>
              </a:rPr>
              <a:t>(PEST)</a:t>
            </a:r>
            <a:r>
              <a:rPr lang="zh-CN" altLang="en-US" sz="2400" dirty="0" smtClean="0"/>
              <a:t>的案例可参考：</a:t>
            </a:r>
          </a:p>
          <a:p>
            <a:pPr>
              <a:lnSpc>
                <a:spcPct val="150000"/>
              </a:lnSpc>
            </a:pPr>
            <a:r>
              <a:rPr lang="en-US" sz="2000" dirty="0" err="1" smtClean="0"/>
              <a:t>Fienen</a:t>
            </a:r>
            <a:r>
              <a:rPr lang="en-US" sz="2000" dirty="0" smtClean="0"/>
              <a:t> and Corson-</a:t>
            </a:r>
            <a:r>
              <a:rPr lang="en-US" sz="2000" dirty="0" err="1" smtClean="0"/>
              <a:t>Dosch</a:t>
            </a:r>
            <a:r>
              <a:rPr lang="en-US" sz="2000" dirty="0" smtClean="0"/>
              <a:t> (https://github.com/usgs/neversink_workflow)</a:t>
            </a:r>
            <a:endParaRPr lang="zh-CN" altLang="en-US" sz="24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42844" y="1000108"/>
            <a:ext cx="2500330" cy="523220"/>
          </a:xfrm>
          <a:prstGeom prst="rect">
            <a:avLst/>
          </a:prstGeom>
          <a:noFill/>
        </p:spPr>
        <p:txBody>
          <a:bodyPr wrap="square" rtlCol="0">
            <a:spAutoFit/>
          </a:bodyPr>
          <a:lstStyle/>
          <a:p>
            <a:r>
              <a:rPr lang="zh-CN" altLang="en-US" sz="2800" dirty="0" smtClean="0">
                <a:latin typeface="黑体" pitchFamily="49" charset="-122"/>
                <a:ea typeface="黑体" pitchFamily="49" charset="-122"/>
              </a:rPr>
              <a:t>配置文件</a:t>
            </a:r>
            <a:endParaRPr lang="zh-CN" altLang="en-US" sz="2800" dirty="0">
              <a:latin typeface="黑体" pitchFamily="49" charset="-122"/>
              <a:ea typeface="黑体" pitchFamily="49" charset="-122"/>
            </a:endParaRPr>
          </a:p>
        </p:txBody>
      </p:sp>
      <p:sp>
        <p:nvSpPr>
          <p:cNvPr id="3" name="矩形 2"/>
          <p:cNvSpPr/>
          <p:nvPr/>
        </p:nvSpPr>
        <p:spPr>
          <a:xfrm>
            <a:off x="2285984" y="928670"/>
            <a:ext cx="3154646" cy="461665"/>
          </a:xfrm>
          <a:prstGeom prst="rect">
            <a:avLst/>
          </a:prstGeom>
        </p:spPr>
        <p:txBody>
          <a:bodyPr wrap="none">
            <a:spAutoFit/>
          </a:bodyPr>
          <a:lstStyle/>
          <a:p>
            <a:r>
              <a:rPr lang="en-US" sz="2400" dirty="0" smtClean="0"/>
              <a:t>YAML</a:t>
            </a:r>
            <a:r>
              <a:rPr lang="zh-CN" altLang="en-US" sz="2400" dirty="0" smtClean="0"/>
              <a:t>格式的配置文件</a:t>
            </a:r>
            <a:endParaRPr lang="zh-CN" altLang="en-US" sz="2400" dirty="0"/>
          </a:p>
        </p:txBody>
      </p:sp>
      <p:sp>
        <p:nvSpPr>
          <p:cNvPr id="4" name="矩形 3"/>
          <p:cNvSpPr/>
          <p:nvPr/>
        </p:nvSpPr>
        <p:spPr>
          <a:xfrm>
            <a:off x="2285984" y="1324261"/>
            <a:ext cx="5414880" cy="461665"/>
          </a:xfrm>
          <a:prstGeom prst="rect">
            <a:avLst/>
          </a:prstGeom>
        </p:spPr>
        <p:txBody>
          <a:bodyPr wrap="none">
            <a:spAutoFit/>
          </a:bodyPr>
          <a:lstStyle/>
          <a:p>
            <a:r>
              <a:rPr lang="en-US" sz="2400" dirty="0" smtClean="0"/>
              <a:t>YAML</a:t>
            </a:r>
            <a:r>
              <a:rPr lang="zh-CN" altLang="en-US" sz="2400" dirty="0" smtClean="0"/>
              <a:t>映射</a:t>
            </a:r>
            <a:r>
              <a:rPr lang="en-US" sz="2400" dirty="0" err="1" smtClean="0"/>
              <a:t>key:value</a:t>
            </a:r>
            <a:r>
              <a:rPr lang="zh-CN" altLang="en-US" sz="2400" dirty="0" smtClean="0"/>
              <a:t>，类似</a:t>
            </a:r>
            <a:r>
              <a:rPr lang="en-US" sz="2400" dirty="0" smtClean="0"/>
              <a:t>Python</a:t>
            </a:r>
            <a:r>
              <a:rPr lang="zh-CN" altLang="en-US" sz="2400" dirty="0" smtClean="0"/>
              <a:t>字典</a:t>
            </a:r>
            <a:endParaRPr lang="zh-CN" altLang="en-US" sz="2400" dirty="0"/>
          </a:p>
        </p:txBody>
      </p:sp>
      <p:sp>
        <p:nvSpPr>
          <p:cNvPr id="5" name="矩形 4"/>
          <p:cNvSpPr/>
          <p:nvPr/>
        </p:nvSpPr>
        <p:spPr>
          <a:xfrm>
            <a:off x="862510" y="2895897"/>
            <a:ext cx="1923540" cy="461665"/>
          </a:xfrm>
          <a:prstGeom prst="rect">
            <a:avLst/>
          </a:prstGeom>
        </p:spPr>
        <p:txBody>
          <a:bodyPr wrap="none">
            <a:spAutoFit/>
          </a:bodyPr>
          <a:lstStyle/>
          <a:p>
            <a:r>
              <a:rPr lang="en-US" sz="2400" dirty="0" smtClean="0"/>
              <a:t>YAML</a:t>
            </a:r>
            <a:r>
              <a:rPr lang="zh-CN" altLang="en-US" sz="2400" dirty="0" smtClean="0"/>
              <a:t>文件块</a:t>
            </a:r>
            <a:endParaRPr lang="zh-CN" altLang="en-US" sz="2400" dirty="0"/>
          </a:p>
        </p:txBody>
      </p:sp>
      <p:pic>
        <p:nvPicPr>
          <p:cNvPr id="1026" name="Picture 2"/>
          <p:cNvPicPr>
            <a:picLocks noChangeAspect="1" noChangeArrowheads="1"/>
          </p:cNvPicPr>
          <p:nvPr/>
        </p:nvPicPr>
        <p:blipFill>
          <a:blip r:embed="rId2"/>
          <a:srcRect/>
          <a:stretch>
            <a:fillRect/>
          </a:stretch>
        </p:blipFill>
        <p:spPr bwMode="auto">
          <a:xfrm>
            <a:off x="0" y="1714488"/>
            <a:ext cx="3695700" cy="116205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2724150" y="3357562"/>
            <a:ext cx="6419850" cy="904875"/>
          </a:xfrm>
          <a:prstGeom prst="rect">
            <a:avLst/>
          </a:prstGeom>
          <a:noFill/>
          <a:ln w="9525">
            <a:noFill/>
            <a:miter lim="800000"/>
            <a:headEnd/>
            <a:tailEnd/>
          </a:ln>
          <a:effectLst/>
        </p:spPr>
      </p:pic>
      <p:pic>
        <p:nvPicPr>
          <p:cNvPr id="1028" name="Picture 4"/>
          <p:cNvPicPr>
            <a:picLocks noChangeAspect="1" noChangeArrowheads="1"/>
          </p:cNvPicPr>
          <p:nvPr/>
        </p:nvPicPr>
        <p:blipFill>
          <a:blip r:embed="rId4"/>
          <a:srcRect/>
          <a:stretch>
            <a:fillRect/>
          </a:stretch>
        </p:blipFill>
        <p:spPr bwMode="auto">
          <a:xfrm>
            <a:off x="0" y="3790975"/>
            <a:ext cx="3331995" cy="2924173"/>
          </a:xfrm>
          <a:prstGeom prst="rect">
            <a:avLst/>
          </a:prstGeom>
          <a:noFill/>
          <a:ln w="9525">
            <a:noFill/>
            <a:miter lim="800000"/>
            <a:headEnd/>
            <a:tailEnd/>
          </a:ln>
          <a:effectLst/>
        </p:spPr>
      </p:pic>
      <p:cxnSp>
        <p:nvCxnSpPr>
          <p:cNvPr id="12" name="直接箭头连接符 11"/>
          <p:cNvCxnSpPr/>
          <p:nvPr/>
        </p:nvCxnSpPr>
        <p:spPr>
          <a:xfrm>
            <a:off x="3929058" y="2285992"/>
            <a:ext cx="1214446" cy="1000132"/>
          </a:xfrm>
          <a:prstGeom prst="straightConnector1">
            <a:avLst/>
          </a:prstGeom>
          <a:ln w="19050">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srcRect/>
          <a:stretch>
            <a:fillRect/>
          </a:stretch>
        </p:blipFill>
        <p:spPr bwMode="auto">
          <a:xfrm>
            <a:off x="2714612" y="1571612"/>
            <a:ext cx="6429388" cy="5088985"/>
          </a:xfrm>
          <a:prstGeom prst="rect">
            <a:avLst/>
          </a:prstGeom>
          <a:noFill/>
          <a:ln w="9525">
            <a:noFill/>
            <a:miter lim="800000"/>
            <a:headEnd/>
            <a:tailEnd/>
          </a:ln>
          <a:effectLst/>
        </p:spPr>
      </p:pic>
      <p:sp>
        <p:nvSpPr>
          <p:cNvPr id="3" name="矩形 2"/>
          <p:cNvSpPr/>
          <p:nvPr/>
        </p:nvSpPr>
        <p:spPr>
          <a:xfrm>
            <a:off x="0" y="1643050"/>
            <a:ext cx="3143240" cy="4524315"/>
          </a:xfrm>
          <a:prstGeom prst="rect">
            <a:avLst/>
          </a:prstGeom>
        </p:spPr>
        <p:txBody>
          <a:bodyPr wrap="square">
            <a:spAutoFit/>
          </a:bodyPr>
          <a:lstStyle/>
          <a:p>
            <a:pPr>
              <a:lnSpc>
                <a:spcPct val="150000"/>
              </a:lnSpc>
            </a:pPr>
            <a:r>
              <a:rPr lang="en-US" sz="2400" dirty="0" smtClean="0"/>
              <a:t>Pleasant Lake</a:t>
            </a:r>
            <a:r>
              <a:rPr lang="zh-CN" altLang="en-US" sz="2400" dirty="0" smtClean="0"/>
              <a:t>模型是</a:t>
            </a:r>
            <a:r>
              <a:rPr lang="en-US" sz="2400" dirty="0" smtClean="0"/>
              <a:t>Central Sands Lake study</a:t>
            </a:r>
            <a:r>
              <a:rPr lang="zh-CN" altLang="en-US" sz="2400" dirty="0" smtClean="0"/>
              <a:t>的一部分</a:t>
            </a:r>
            <a:r>
              <a:rPr lang="en-US" sz="2400" dirty="0" smtClean="0"/>
              <a:t>(</a:t>
            </a:r>
            <a:r>
              <a:rPr lang="en-US" sz="2400" dirty="0" err="1" smtClean="0">
                <a:solidFill>
                  <a:srgbClr val="FF0000"/>
                </a:solidFill>
              </a:rPr>
              <a:t>Fienen</a:t>
            </a:r>
            <a:r>
              <a:rPr lang="en-US" sz="2400" dirty="0" smtClean="0">
                <a:solidFill>
                  <a:srgbClr val="FF0000"/>
                </a:solidFill>
              </a:rPr>
              <a:t> et al., 2022</a:t>
            </a:r>
            <a:r>
              <a:rPr lang="en-US" sz="2400" dirty="0" smtClean="0"/>
              <a:t>)</a:t>
            </a:r>
            <a:r>
              <a:rPr lang="zh-CN" altLang="en-US" sz="2400" dirty="0" smtClean="0"/>
              <a:t>，研究地下水抽取和</a:t>
            </a:r>
            <a:r>
              <a:rPr lang="en-US" sz="2400" dirty="0" smtClean="0"/>
              <a:t>Wisconsin</a:t>
            </a:r>
            <a:r>
              <a:rPr lang="zh-CN" altLang="en-US" sz="2400" dirty="0" smtClean="0"/>
              <a:t>中央的一个湖泊生态功能之间的关系。</a:t>
            </a:r>
            <a:endParaRPr lang="zh-CN" altLang="en-US" sz="2400" dirty="0"/>
          </a:p>
        </p:txBody>
      </p:sp>
      <p:sp>
        <p:nvSpPr>
          <p:cNvPr id="4" name="矩形 3"/>
          <p:cNvSpPr/>
          <p:nvPr/>
        </p:nvSpPr>
        <p:spPr>
          <a:xfrm>
            <a:off x="142844" y="1071546"/>
            <a:ext cx="3236784" cy="523220"/>
          </a:xfrm>
          <a:prstGeom prst="rect">
            <a:avLst/>
          </a:prstGeom>
        </p:spPr>
        <p:txBody>
          <a:bodyPr wrap="none">
            <a:spAutoFit/>
          </a:bodyPr>
          <a:lstStyle/>
          <a:p>
            <a:r>
              <a:rPr lang="en-US" sz="2800" dirty="0" smtClean="0">
                <a:latin typeface="黑体" pitchFamily="49" charset="-122"/>
                <a:ea typeface="黑体" pitchFamily="49" charset="-122"/>
              </a:rPr>
              <a:t>Pleasant Lake</a:t>
            </a:r>
            <a:r>
              <a:rPr lang="zh-CN" altLang="en-US" sz="2800" dirty="0" smtClean="0">
                <a:latin typeface="黑体" pitchFamily="49" charset="-122"/>
                <a:ea typeface="黑体" pitchFamily="49" charset="-122"/>
              </a:rPr>
              <a:t>算例</a:t>
            </a:r>
            <a:endParaRPr lang="zh-CN" altLang="en-US" sz="2800" dirty="0">
              <a:latin typeface="黑体" pitchFamily="49" charset="-122"/>
              <a:ea typeface="黑体" pitchFamily="49" charset="-122"/>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2844" y="1071546"/>
            <a:ext cx="3236784" cy="523220"/>
          </a:xfrm>
          <a:prstGeom prst="rect">
            <a:avLst/>
          </a:prstGeom>
        </p:spPr>
        <p:txBody>
          <a:bodyPr wrap="none">
            <a:spAutoFit/>
          </a:bodyPr>
          <a:lstStyle/>
          <a:p>
            <a:r>
              <a:rPr lang="en-US" sz="2800" dirty="0" smtClean="0">
                <a:latin typeface="黑体" pitchFamily="49" charset="-122"/>
                <a:ea typeface="黑体" pitchFamily="49" charset="-122"/>
              </a:rPr>
              <a:t>Pleasant Lake</a:t>
            </a:r>
            <a:r>
              <a:rPr lang="zh-CN" altLang="en-US" sz="2800" dirty="0" smtClean="0">
                <a:latin typeface="黑体" pitchFamily="49" charset="-122"/>
                <a:ea typeface="黑体" pitchFamily="49" charset="-122"/>
              </a:rPr>
              <a:t>算例</a:t>
            </a:r>
            <a:endParaRPr lang="zh-CN" altLang="en-US" sz="2800" dirty="0">
              <a:latin typeface="黑体" pitchFamily="49" charset="-122"/>
              <a:ea typeface="黑体" pitchFamily="49" charset="-122"/>
            </a:endParaRPr>
          </a:p>
        </p:txBody>
      </p:sp>
      <p:sp>
        <p:nvSpPr>
          <p:cNvPr id="3" name="TextBox 2"/>
          <p:cNvSpPr txBox="1"/>
          <p:nvPr/>
        </p:nvSpPr>
        <p:spPr>
          <a:xfrm>
            <a:off x="0" y="1785926"/>
            <a:ext cx="9144000" cy="5113644"/>
          </a:xfrm>
          <a:prstGeom prst="rect">
            <a:avLst/>
          </a:prstGeom>
          <a:noFill/>
        </p:spPr>
        <p:txBody>
          <a:bodyPr wrap="square" rtlCol="0">
            <a:spAutoFit/>
          </a:bodyPr>
          <a:lstStyle/>
          <a:p>
            <a:pPr algn="just">
              <a:lnSpc>
                <a:spcPct val="150000"/>
              </a:lnSpc>
            </a:pPr>
            <a:r>
              <a:rPr lang="zh-CN" altLang="en-US" sz="2000" dirty="0" smtClean="0"/>
              <a:t>需要多种尺度的模拟。</a:t>
            </a:r>
            <a:r>
              <a:rPr lang="en-US" sz="2000" dirty="0" smtClean="0"/>
              <a:t>Lake</a:t>
            </a:r>
            <a:r>
              <a:rPr lang="zh-CN" altLang="en-US" sz="2000" dirty="0" smtClean="0"/>
              <a:t>周围需要高分辨率对水位和地下水</a:t>
            </a:r>
            <a:r>
              <a:rPr lang="en-US" sz="2000" dirty="0" smtClean="0"/>
              <a:t>-</a:t>
            </a:r>
            <a:r>
              <a:rPr lang="zh-CN" altLang="en-US" sz="2000" dirty="0" smtClean="0"/>
              <a:t>湖泊通量的精确模拟。还需要大模型模拟远场水利用活动（主要是农业灌溉）。为此，联合</a:t>
            </a:r>
            <a:r>
              <a:rPr lang="en-US" sz="2000" dirty="0" smtClean="0"/>
              <a:t>3</a:t>
            </a:r>
            <a:r>
              <a:rPr lang="zh-CN" altLang="en-US" sz="2000" dirty="0" smtClean="0"/>
              <a:t>个模型：一个大范围的区域模型</a:t>
            </a:r>
            <a:r>
              <a:rPr lang="en-US" sz="2000" dirty="0" smtClean="0"/>
              <a:t>(MODFLOW-NWT)</a:t>
            </a:r>
            <a:r>
              <a:rPr lang="zh-CN" altLang="en-US" sz="2000" dirty="0" smtClean="0"/>
              <a:t>、一个区域模型内部的</a:t>
            </a:r>
            <a:r>
              <a:rPr lang="en-US" sz="2000" dirty="0" smtClean="0"/>
              <a:t>modflow6 inset</a:t>
            </a:r>
            <a:r>
              <a:rPr lang="zh-CN" altLang="en-US" sz="2000" dirty="0" smtClean="0"/>
              <a:t>模型、一个细化的</a:t>
            </a:r>
            <a:r>
              <a:rPr lang="en-US" sz="2000" dirty="0" smtClean="0"/>
              <a:t>modflow6</a:t>
            </a:r>
            <a:r>
              <a:rPr lang="zh-CN" altLang="en-US" sz="2000" dirty="0" smtClean="0"/>
              <a:t>模型（嵌套在中间模型内）。</a:t>
            </a:r>
          </a:p>
          <a:p>
            <a:pPr algn="just">
              <a:lnSpc>
                <a:spcPct val="150000"/>
              </a:lnSpc>
            </a:pPr>
            <a:r>
              <a:rPr lang="en-US" sz="2000" dirty="0" smtClean="0"/>
              <a:t>MODFLOW-NWT</a:t>
            </a:r>
            <a:r>
              <a:rPr lang="zh-CN" altLang="en-US" sz="2000" dirty="0" smtClean="0"/>
              <a:t>提供远场边界的地下水，与</a:t>
            </a:r>
            <a:r>
              <a:rPr lang="en-US" sz="2000" dirty="0" smtClean="0"/>
              <a:t>modflow6</a:t>
            </a:r>
            <a:r>
              <a:rPr lang="zh-CN" altLang="en-US" sz="2000" dirty="0" smtClean="0"/>
              <a:t>单向耦合，通过沿</a:t>
            </a:r>
            <a:r>
              <a:rPr lang="en-US" sz="2000" dirty="0" smtClean="0"/>
              <a:t>modflow6</a:t>
            </a:r>
            <a:r>
              <a:rPr lang="zh-CN" altLang="en-US" sz="2000" dirty="0" smtClean="0"/>
              <a:t>中间模型的周围边界的随时间变化的水头耦合。</a:t>
            </a:r>
            <a:r>
              <a:rPr lang="en-US" sz="2000" dirty="0" smtClean="0"/>
              <a:t>2</a:t>
            </a:r>
            <a:r>
              <a:rPr lang="zh-CN" altLang="en-US" sz="2000" dirty="0" smtClean="0"/>
              <a:t>个</a:t>
            </a:r>
            <a:r>
              <a:rPr lang="en-US" sz="2000" dirty="0" smtClean="0"/>
              <a:t>modflow6</a:t>
            </a:r>
            <a:r>
              <a:rPr lang="zh-CN" altLang="en-US" sz="2000" dirty="0" smtClean="0"/>
              <a:t>模型双向动态耦合地下水数值解，允许模型间的反馈。几个</a:t>
            </a:r>
            <a:r>
              <a:rPr lang="en-US" sz="2000" dirty="0" smtClean="0"/>
              <a:t>MODFLOW</a:t>
            </a:r>
            <a:r>
              <a:rPr lang="zh-CN" altLang="en-US" sz="2000" dirty="0" smtClean="0"/>
              <a:t>模型的地下水补给</a:t>
            </a:r>
            <a:r>
              <a:rPr lang="en-US" sz="2000" dirty="0" smtClean="0"/>
              <a:t>(recharge)</a:t>
            </a:r>
            <a:r>
              <a:rPr lang="zh-CN" altLang="en-US" sz="2000" dirty="0" smtClean="0"/>
              <a:t>的评估，由</a:t>
            </a:r>
            <a:r>
              <a:rPr lang="en-US" sz="2000" dirty="0" smtClean="0"/>
              <a:t>SWB</a:t>
            </a:r>
            <a:r>
              <a:rPr lang="zh-CN" altLang="en-US" sz="2000" dirty="0" smtClean="0"/>
              <a:t>模拟提供，表征各种气候和土地利用的假设情景。</a:t>
            </a:r>
            <a:r>
              <a:rPr lang="en-US" sz="2000" dirty="0" smtClean="0"/>
              <a:t>SWB</a:t>
            </a:r>
            <a:r>
              <a:rPr lang="zh-CN" altLang="en-US" sz="2000" dirty="0" smtClean="0"/>
              <a:t>模型提供净渗透评估，以</a:t>
            </a:r>
            <a:r>
              <a:rPr lang="en-US" sz="2000" dirty="0" err="1" smtClean="0"/>
              <a:t>NetCDF</a:t>
            </a:r>
            <a:r>
              <a:rPr lang="zh-CN" altLang="en-US" sz="2000" dirty="0" smtClean="0"/>
              <a:t>格式，直接被</a:t>
            </a:r>
            <a:r>
              <a:rPr lang="en-US" sz="2000" dirty="0" smtClean="0"/>
              <a:t>MODFLOW-setup</a:t>
            </a:r>
            <a:r>
              <a:rPr lang="zh-CN" altLang="en-US" sz="2000" dirty="0" smtClean="0"/>
              <a:t>读取，提供给</a:t>
            </a:r>
            <a:r>
              <a:rPr lang="en-US" sz="2000" dirty="0" smtClean="0"/>
              <a:t>MODFLOW</a:t>
            </a:r>
            <a:r>
              <a:rPr lang="zh-CN" altLang="en-US" sz="2000" dirty="0" smtClean="0"/>
              <a:t>模型的</a:t>
            </a:r>
            <a:r>
              <a:rPr lang="en-US" sz="2000" dirty="0" smtClean="0"/>
              <a:t>Recharge</a:t>
            </a:r>
            <a:r>
              <a:rPr lang="zh-CN" altLang="en-US" sz="2000" dirty="0" smtClean="0"/>
              <a:t>软件。</a:t>
            </a:r>
          </a:p>
          <a:p>
            <a:pPr algn="just">
              <a:lnSpc>
                <a:spcPct val="150000"/>
              </a:lnSpc>
            </a:pPr>
            <a:endParaRPr lang="zh-CN" altLang="en-US" sz="20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a:stretch>
            <a:fillRect/>
          </a:stretch>
        </p:blipFill>
        <p:spPr bwMode="auto">
          <a:xfrm>
            <a:off x="1643041" y="1000108"/>
            <a:ext cx="5841021" cy="5214974"/>
          </a:xfrm>
          <a:prstGeom prst="rect">
            <a:avLst/>
          </a:prstGeom>
          <a:noFill/>
          <a:ln w="9525">
            <a:noFill/>
            <a:miter lim="800000"/>
            <a:headEnd/>
            <a:tailEnd/>
          </a:ln>
          <a:effectLst/>
        </p:spPr>
      </p:pic>
      <p:sp>
        <p:nvSpPr>
          <p:cNvPr id="3" name="TextBox 2"/>
          <p:cNvSpPr txBox="1"/>
          <p:nvPr/>
        </p:nvSpPr>
        <p:spPr>
          <a:xfrm>
            <a:off x="-32" y="6182045"/>
            <a:ext cx="7929618" cy="461665"/>
          </a:xfrm>
          <a:prstGeom prst="rect">
            <a:avLst/>
          </a:prstGeom>
          <a:noFill/>
        </p:spPr>
        <p:txBody>
          <a:bodyPr wrap="square" rtlCol="0">
            <a:spAutoFit/>
          </a:bodyPr>
          <a:lstStyle/>
          <a:p>
            <a:r>
              <a:rPr lang="zh-CN" altLang="en-US" sz="2400" dirty="0" smtClean="0"/>
              <a:t>简单示例的</a:t>
            </a:r>
            <a:r>
              <a:rPr lang="en-US" sz="2400" dirty="0" smtClean="0"/>
              <a:t>Pleasant Lake</a:t>
            </a:r>
            <a:r>
              <a:rPr lang="zh-CN" altLang="en-US" sz="2400" dirty="0" smtClean="0"/>
              <a:t>模型如图</a:t>
            </a:r>
            <a:r>
              <a:rPr lang="en-US" sz="2400" dirty="0" smtClean="0"/>
              <a:t>3</a:t>
            </a:r>
            <a:r>
              <a:rPr lang="zh-CN" altLang="en-US" sz="2400" dirty="0" smtClean="0"/>
              <a:t>显示。</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1406" y="1071546"/>
            <a:ext cx="9072594" cy="4524315"/>
          </a:xfrm>
          <a:prstGeom prst="rect">
            <a:avLst/>
          </a:prstGeom>
          <a:noFill/>
        </p:spPr>
        <p:txBody>
          <a:bodyPr wrap="square" rtlCol="0">
            <a:spAutoFit/>
          </a:bodyPr>
          <a:lstStyle/>
          <a:p>
            <a:pPr>
              <a:lnSpc>
                <a:spcPct val="150000"/>
              </a:lnSpc>
            </a:pPr>
            <a:r>
              <a:rPr lang="zh-CN" altLang="en-US" sz="2400" dirty="0" smtClean="0"/>
              <a:t>下面介绍一下</a:t>
            </a:r>
            <a:r>
              <a:rPr lang="en-US" altLang="zh-CN" sz="2400" dirty="0" smtClean="0"/>
              <a:t>Pleasant Lake</a:t>
            </a:r>
            <a:r>
              <a:rPr lang="zh-CN" altLang="en-US" sz="2400" dirty="0" smtClean="0"/>
              <a:t>算例的配置文件结构。</a:t>
            </a:r>
            <a:endParaRPr lang="en-US" altLang="zh-CN" sz="2400" dirty="0" smtClean="0"/>
          </a:p>
          <a:p>
            <a:pPr>
              <a:lnSpc>
                <a:spcPct val="150000"/>
              </a:lnSpc>
            </a:pPr>
            <a:r>
              <a:rPr lang="zh-CN" altLang="en-US" sz="2400" dirty="0" smtClean="0"/>
              <a:t>父模型与</a:t>
            </a:r>
            <a:r>
              <a:rPr lang="en-US" sz="2400" dirty="0" smtClean="0"/>
              <a:t>inset</a:t>
            </a:r>
            <a:r>
              <a:rPr lang="zh-CN" altLang="en-US" sz="2400" dirty="0" smtClean="0"/>
              <a:t>模型的配置文件可参考：</a:t>
            </a:r>
            <a:endParaRPr lang="en-US" altLang="zh-CN" sz="2400" dirty="0" smtClean="0"/>
          </a:p>
          <a:p>
            <a:pPr>
              <a:lnSpc>
                <a:spcPct val="150000"/>
              </a:lnSpc>
            </a:pPr>
            <a:r>
              <a:rPr lang="en-US" sz="2400" dirty="0" smtClean="0">
                <a:hlinkClick r:id="rId2"/>
              </a:rPr>
              <a:t>https://doi-usgs.github.io/modflow-setup</a:t>
            </a:r>
            <a:endParaRPr lang="en-US" sz="2400" dirty="0" smtClean="0"/>
          </a:p>
          <a:p>
            <a:pPr>
              <a:lnSpc>
                <a:spcPct val="150000"/>
              </a:lnSpc>
            </a:pPr>
            <a:r>
              <a:rPr lang="en-US" sz="2400" dirty="0" smtClean="0"/>
              <a:t>simulation: </a:t>
            </a:r>
            <a:r>
              <a:rPr lang="zh-CN" altLang="en-US" sz="2400" dirty="0" smtClean="0"/>
              <a:t>块，提供</a:t>
            </a:r>
            <a:r>
              <a:rPr lang="en-US" sz="2400" dirty="0" err="1" smtClean="0"/>
              <a:t>Flopy</a:t>
            </a:r>
            <a:r>
              <a:rPr lang="en-US" sz="2400" dirty="0" smtClean="0"/>
              <a:t> </a:t>
            </a:r>
            <a:r>
              <a:rPr lang="en-US" sz="2400" dirty="0" err="1" smtClean="0"/>
              <a:t>MFSimulation</a:t>
            </a:r>
            <a:r>
              <a:rPr lang="zh-CN" altLang="en-US" sz="2400" dirty="0" smtClean="0"/>
              <a:t>的输入。</a:t>
            </a:r>
          </a:p>
          <a:p>
            <a:pPr>
              <a:lnSpc>
                <a:spcPct val="150000"/>
              </a:lnSpc>
            </a:pPr>
            <a:r>
              <a:rPr lang="en-US" sz="2400" dirty="0" smtClean="0"/>
              <a:t>version: </a:t>
            </a:r>
            <a:r>
              <a:rPr lang="zh-CN" altLang="en-US" sz="2400" dirty="0" smtClean="0"/>
              <a:t>形参告诉</a:t>
            </a:r>
            <a:r>
              <a:rPr lang="en-US" sz="2400" dirty="0" smtClean="0"/>
              <a:t>MODFLOW-setup</a:t>
            </a:r>
            <a:r>
              <a:rPr lang="zh-CN" altLang="en-US" sz="2400" dirty="0" smtClean="0"/>
              <a:t>使用哪个版本的</a:t>
            </a:r>
            <a:r>
              <a:rPr lang="en-US" sz="2400" dirty="0" smtClean="0"/>
              <a:t>MODFLOW</a:t>
            </a:r>
            <a:r>
              <a:rPr lang="zh-CN" altLang="en-US" sz="2400" dirty="0" smtClean="0"/>
              <a:t>。</a:t>
            </a:r>
          </a:p>
          <a:p>
            <a:pPr>
              <a:lnSpc>
                <a:spcPct val="150000"/>
              </a:lnSpc>
            </a:pPr>
            <a:r>
              <a:rPr lang="en-US" sz="2400" dirty="0" smtClean="0"/>
              <a:t>model: </a:t>
            </a:r>
            <a:r>
              <a:rPr lang="zh-CN" altLang="en-US" sz="2400" dirty="0" smtClean="0"/>
              <a:t>块，包含</a:t>
            </a:r>
            <a:r>
              <a:rPr lang="en-US" sz="2400" dirty="0" err="1" smtClean="0"/>
              <a:t>Flopy</a:t>
            </a:r>
            <a:r>
              <a:rPr lang="en-US" sz="2400" dirty="0" smtClean="0"/>
              <a:t> </a:t>
            </a:r>
            <a:r>
              <a:rPr lang="en-US" sz="2400" dirty="0" err="1" smtClean="0"/>
              <a:t>ModflowGwf</a:t>
            </a:r>
            <a:r>
              <a:rPr lang="zh-CN" altLang="en-US" sz="2400" dirty="0" smtClean="0"/>
              <a:t>构造以及最后</a:t>
            </a:r>
            <a:r>
              <a:rPr lang="en-US" sz="2400" dirty="0" smtClean="0"/>
              <a:t>MODFLOW6 Name</a:t>
            </a:r>
            <a:r>
              <a:rPr lang="zh-CN" altLang="en-US" sz="2400" dirty="0" smtClean="0"/>
              <a:t>文件的输入。</a:t>
            </a:r>
          </a:p>
          <a:p>
            <a:pPr>
              <a:lnSpc>
                <a:spcPct val="150000"/>
              </a:lnSpc>
            </a:pPr>
            <a:r>
              <a:rPr lang="en-US" sz="2400" dirty="0" smtClean="0"/>
              <a:t>packages: </a:t>
            </a:r>
            <a:r>
              <a:rPr lang="zh-CN" altLang="en-US" sz="2400" dirty="0" smtClean="0"/>
              <a:t>形参告诉</a:t>
            </a:r>
            <a:r>
              <a:rPr lang="en-US" sz="2400" dirty="0" smtClean="0"/>
              <a:t>MODFLOW-setup</a:t>
            </a:r>
            <a:r>
              <a:rPr lang="zh-CN" altLang="en-US" sz="2400" dirty="0" smtClean="0"/>
              <a:t>构建哪些软件包。</a:t>
            </a:r>
            <a:endParaRPr lang="zh-CN" altLang="en-US" sz="24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2" y="928670"/>
            <a:ext cx="9144000" cy="2308324"/>
          </a:xfrm>
          <a:prstGeom prst="rect">
            <a:avLst/>
          </a:prstGeom>
          <a:noFill/>
        </p:spPr>
        <p:txBody>
          <a:bodyPr wrap="square" rtlCol="0">
            <a:spAutoFit/>
          </a:bodyPr>
          <a:lstStyle/>
          <a:p>
            <a:pPr>
              <a:lnSpc>
                <a:spcPct val="150000"/>
              </a:lnSpc>
            </a:pPr>
            <a:r>
              <a:rPr lang="zh-CN" altLang="en-US" sz="2400" dirty="0" smtClean="0"/>
              <a:t>因为本模型是</a:t>
            </a:r>
            <a:r>
              <a:rPr lang="en-US" sz="2400" dirty="0" smtClean="0"/>
              <a:t>LGR inset</a:t>
            </a:r>
            <a:r>
              <a:rPr lang="zh-CN" altLang="en-US" sz="2400" dirty="0" smtClean="0"/>
              <a:t>，</a:t>
            </a:r>
            <a:r>
              <a:rPr lang="en-US" sz="2400" dirty="0" smtClean="0"/>
              <a:t>setup</a:t>
            </a:r>
            <a:r>
              <a:rPr lang="zh-CN" altLang="en-US" sz="2400" dirty="0" smtClean="0"/>
              <a:t>已经知道父模型，无需再定义。类似地，包含在软件包列表中的任何软件，但在</a:t>
            </a:r>
            <a:r>
              <a:rPr lang="en-US" sz="2400" dirty="0" smtClean="0"/>
              <a:t>inset</a:t>
            </a:r>
            <a:r>
              <a:rPr lang="zh-CN" altLang="en-US" sz="2400" dirty="0" smtClean="0"/>
              <a:t>模型配置文件中没有定义的，都从父模型配置文件的输入中构建（但在</a:t>
            </a:r>
            <a:r>
              <a:rPr lang="en-US" sz="2400" dirty="0" smtClean="0"/>
              <a:t>inset</a:t>
            </a:r>
            <a:r>
              <a:rPr lang="zh-CN" altLang="en-US" sz="2400" dirty="0" smtClean="0"/>
              <a:t>模型网格上构建）。</a:t>
            </a:r>
            <a:endParaRPr lang="zh-CN" altLang="en-US" sz="2400" dirty="0"/>
          </a:p>
        </p:txBody>
      </p:sp>
      <p:pic>
        <p:nvPicPr>
          <p:cNvPr id="1026" name="Picture 2"/>
          <p:cNvPicPr>
            <a:picLocks noChangeAspect="1" noChangeArrowheads="1"/>
          </p:cNvPicPr>
          <p:nvPr/>
        </p:nvPicPr>
        <p:blipFill>
          <a:blip r:embed="rId2"/>
          <a:srcRect/>
          <a:stretch>
            <a:fillRect/>
          </a:stretch>
        </p:blipFill>
        <p:spPr bwMode="auto">
          <a:xfrm>
            <a:off x="1643042" y="3000372"/>
            <a:ext cx="7448840" cy="3643338"/>
          </a:xfrm>
          <a:prstGeom prst="rect">
            <a:avLst/>
          </a:prstGeom>
          <a:noFill/>
          <a:ln w="9525">
            <a:noFill/>
            <a:miter lim="800000"/>
            <a:headEnd/>
            <a:tailEnd/>
          </a:ln>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nvPr/>
        </p:nvPicPr>
        <p:blipFill>
          <a:blip r:embed="rId2"/>
          <a:srcRect/>
          <a:stretch>
            <a:fillRect/>
          </a:stretch>
        </p:blipFill>
        <p:spPr bwMode="auto">
          <a:xfrm>
            <a:off x="0" y="928670"/>
            <a:ext cx="6715140" cy="5643602"/>
          </a:xfrm>
          <a:prstGeom prst="rect">
            <a:avLst/>
          </a:prstGeom>
          <a:noFill/>
          <a:ln w="9525">
            <a:noFill/>
            <a:miter lim="800000"/>
            <a:headEnd/>
            <a:tailEnd/>
          </a:ln>
        </p:spPr>
      </p:pic>
      <p:sp>
        <p:nvSpPr>
          <p:cNvPr id="3" name="矩形 2"/>
          <p:cNvSpPr/>
          <p:nvPr/>
        </p:nvSpPr>
        <p:spPr>
          <a:xfrm>
            <a:off x="2428876" y="2357430"/>
            <a:ext cx="6643718" cy="1631216"/>
          </a:xfrm>
          <a:prstGeom prst="rect">
            <a:avLst/>
          </a:prstGeom>
        </p:spPr>
        <p:txBody>
          <a:bodyPr wrap="square">
            <a:spAutoFit/>
          </a:bodyPr>
          <a:lstStyle/>
          <a:p>
            <a:pPr algn="just"/>
            <a:r>
              <a:rPr lang="en-US" sz="2000" dirty="0" err="1" smtClean="0"/>
              <a:t>setup_grid</a:t>
            </a:r>
            <a:r>
              <a:rPr lang="en-US" sz="2000" dirty="0" smtClean="0"/>
              <a:t>: </a:t>
            </a:r>
            <a:r>
              <a:rPr lang="zh-CN" altLang="en-US" sz="2000" dirty="0" smtClean="0"/>
              <a:t>块，定义</a:t>
            </a:r>
            <a:r>
              <a:rPr lang="en-US" sz="2000" dirty="0" smtClean="0"/>
              <a:t>LGR inset</a:t>
            </a:r>
            <a:r>
              <a:rPr lang="zh-CN" altLang="en-US" sz="2000" dirty="0" smtClean="0"/>
              <a:t>网格的旋转与离散。如果一个模型与父模型有关，默认模型离散与父模型网格平行（</a:t>
            </a:r>
            <a:r>
              <a:rPr lang="en-US" sz="2000" dirty="0" smtClean="0"/>
              <a:t>LGR</a:t>
            </a:r>
            <a:r>
              <a:rPr lang="zh-CN" altLang="en-US" sz="2000" dirty="0" smtClean="0"/>
              <a:t>模型要求如此）。</a:t>
            </a:r>
          </a:p>
          <a:p>
            <a:pPr algn="just"/>
            <a:r>
              <a:rPr lang="en-US" sz="2000" dirty="0" err="1" smtClean="0"/>
              <a:t>snap_to_parent</a:t>
            </a:r>
            <a:r>
              <a:rPr lang="en-US" sz="2000" dirty="0" smtClean="0"/>
              <a:t>: </a:t>
            </a:r>
            <a:r>
              <a:rPr lang="zh-CN" altLang="en-US" sz="2000" dirty="0" smtClean="0"/>
              <a:t>选项允许不平行网格（与美国水文地质网格平行）。</a:t>
            </a:r>
            <a:endParaRPr lang="zh-CN" altLang="en-US" sz="20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nvPr/>
        </p:nvPicPr>
        <p:blipFill>
          <a:blip r:embed="rId2"/>
          <a:srcRect/>
          <a:stretch>
            <a:fillRect/>
          </a:stretch>
        </p:blipFill>
        <p:spPr bwMode="auto">
          <a:xfrm>
            <a:off x="71438" y="1000108"/>
            <a:ext cx="7000892" cy="5500726"/>
          </a:xfrm>
          <a:prstGeom prst="rect">
            <a:avLst/>
          </a:prstGeom>
          <a:noFill/>
          <a:ln w="9525">
            <a:noFill/>
            <a:miter lim="800000"/>
            <a:headEnd/>
            <a:tailEnd/>
          </a:ln>
        </p:spPr>
      </p:pic>
      <p:sp>
        <p:nvSpPr>
          <p:cNvPr id="3" name="TextBox 2"/>
          <p:cNvSpPr txBox="1"/>
          <p:nvPr/>
        </p:nvSpPr>
        <p:spPr>
          <a:xfrm>
            <a:off x="3000364" y="1071546"/>
            <a:ext cx="6143668" cy="5632311"/>
          </a:xfrm>
          <a:prstGeom prst="rect">
            <a:avLst/>
          </a:prstGeom>
          <a:noFill/>
        </p:spPr>
        <p:txBody>
          <a:bodyPr wrap="square" rtlCol="0">
            <a:spAutoFit/>
          </a:bodyPr>
          <a:lstStyle/>
          <a:p>
            <a:r>
              <a:rPr lang="en-US" sz="2000" dirty="0" smtClean="0">
                <a:solidFill>
                  <a:srgbClr val="FF0000"/>
                </a:solidFill>
              </a:rPr>
              <a:t>Lake Package (</a:t>
            </a:r>
            <a:r>
              <a:rPr lang="en-US" sz="2000" dirty="0" err="1" smtClean="0">
                <a:solidFill>
                  <a:srgbClr val="FF0000"/>
                </a:solidFill>
              </a:rPr>
              <a:t>lak</a:t>
            </a:r>
            <a:r>
              <a:rPr lang="en-US" sz="2000" dirty="0" smtClean="0">
                <a:solidFill>
                  <a:srgbClr val="FF0000"/>
                </a:solidFill>
              </a:rPr>
              <a:t>:)</a:t>
            </a:r>
            <a:r>
              <a:rPr lang="zh-CN" altLang="en-US" sz="2000" dirty="0" smtClean="0">
                <a:solidFill>
                  <a:srgbClr val="FF0000"/>
                </a:solidFill>
              </a:rPr>
              <a:t>块，包含湖泊水平范围的轮廓的</a:t>
            </a:r>
            <a:r>
              <a:rPr lang="en-US" sz="2000" dirty="0" err="1" smtClean="0">
                <a:solidFill>
                  <a:srgbClr val="FF0000"/>
                </a:solidFill>
              </a:rPr>
              <a:t>shapefile</a:t>
            </a:r>
            <a:r>
              <a:rPr lang="zh-CN" altLang="en-US" sz="2000" dirty="0" smtClean="0">
                <a:solidFill>
                  <a:srgbClr val="FF0000"/>
                </a:solidFill>
              </a:rPr>
              <a:t>输入，可选地还有：</a:t>
            </a:r>
            <a:r>
              <a:rPr lang="en-US" sz="2000" dirty="0" err="1" smtClean="0">
                <a:solidFill>
                  <a:srgbClr val="FF0000"/>
                </a:solidFill>
              </a:rPr>
              <a:t>bathymetry_raster</a:t>
            </a:r>
            <a:r>
              <a:rPr lang="en-US" sz="2000" dirty="0" smtClean="0">
                <a:solidFill>
                  <a:srgbClr val="FF0000"/>
                </a:solidFill>
              </a:rPr>
              <a:t>: </a:t>
            </a:r>
            <a:r>
              <a:rPr lang="zh-CN" altLang="en-US" sz="2000" dirty="0" smtClean="0">
                <a:solidFill>
                  <a:srgbClr val="FF0000"/>
                </a:solidFill>
              </a:rPr>
              <a:t>输入描述底部深度轮廓，从初始的模型顶部提取（假设表征水面，一般就是</a:t>
            </a:r>
            <a:r>
              <a:rPr lang="en-US" sz="2000" dirty="0" smtClean="0">
                <a:solidFill>
                  <a:srgbClr val="FF0000"/>
                </a:solidFill>
              </a:rPr>
              <a:t>DEM</a:t>
            </a:r>
            <a:r>
              <a:rPr lang="zh-CN" altLang="en-US" sz="2000" dirty="0" smtClean="0">
                <a:solidFill>
                  <a:srgbClr val="FF0000"/>
                </a:solidFill>
              </a:rPr>
              <a:t>）。</a:t>
            </a:r>
          </a:p>
          <a:p>
            <a:r>
              <a:rPr lang="en-US" sz="2000" dirty="0" err="1" smtClean="0">
                <a:solidFill>
                  <a:srgbClr val="FF0000"/>
                </a:solidFill>
              </a:rPr>
              <a:t>stage_area_volume_file</a:t>
            </a:r>
            <a:r>
              <a:rPr lang="en-US" sz="2000" dirty="0" smtClean="0">
                <a:solidFill>
                  <a:srgbClr val="FF0000"/>
                </a:solidFill>
              </a:rPr>
              <a:t>: </a:t>
            </a:r>
            <a:r>
              <a:rPr lang="zh-CN" altLang="en-US" sz="2000" dirty="0" smtClean="0">
                <a:solidFill>
                  <a:srgbClr val="FF0000"/>
                </a:solidFill>
              </a:rPr>
              <a:t>可定义为允许更多精确表征湖泊体积和表面积作为湖水位变化。湖底渗流的初始值可作为。。。。</a:t>
            </a:r>
          </a:p>
          <a:p>
            <a:r>
              <a:rPr lang="zh-CN" altLang="en-US" sz="2000" dirty="0" smtClean="0">
                <a:solidFill>
                  <a:srgbClr val="FF0000"/>
                </a:solidFill>
              </a:rPr>
              <a:t>最后，气象输入，包含日降雨和平均气温，下载的</a:t>
            </a:r>
            <a:r>
              <a:rPr lang="en-US" sz="2000" dirty="0" smtClean="0">
                <a:solidFill>
                  <a:srgbClr val="FF0000"/>
                </a:solidFill>
              </a:rPr>
              <a:t>txt</a:t>
            </a:r>
            <a:r>
              <a:rPr lang="zh-CN" altLang="en-US" sz="2000" dirty="0" smtClean="0">
                <a:solidFill>
                  <a:srgbClr val="FF0000"/>
                </a:solidFill>
              </a:rPr>
              <a:t>文本文件（</a:t>
            </a:r>
            <a:r>
              <a:rPr lang="en-US" sz="2000" dirty="0" smtClean="0">
                <a:solidFill>
                  <a:srgbClr val="FF0000"/>
                </a:solidFill>
              </a:rPr>
              <a:t>PRISM</a:t>
            </a:r>
            <a:r>
              <a:rPr lang="zh-CN" altLang="en-US" sz="2000" dirty="0" smtClean="0">
                <a:solidFill>
                  <a:srgbClr val="FF0000"/>
                </a:solidFill>
              </a:rPr>
              <a:t>，美国的）。使用降雨直接输入</a:t>
            </a:r>
            <a:r>
              <a:rPr lang="en-US" sz="2000" dirty="0" smtClean="0">
                <a:solidFill>
                  <a:srgbClr val="FF0000"/>
                </a:solidFill>
              </a:rPr>
              <a:t>Lake Package</a:t>
            </a:r>
            <a:r>
              <a:rPr lang="zh-CN" altLang="en-US" sz="2000" dirty="0" smtClean="0">
                <a:solidFill>
                  <a:srgbClr val="FF0000"/>
                </a:solidFill>
              </a:rPr>
              <a:t>，计算湖水平衡。</a:t>
            </a:r>
            <a:r>
              <a:rPr lang="en-US" sz="2000" dirty="0" err="1" smtClean="0">
                <a:solidFill>
                  <a:srgbClr val="FF0000"/>
                </a:solidFill>
              </a:rPr>
              <a:t>MOdflow</a:t>
            </a:r>
            <a:r>
              <a:rPr lang="en-US" sz="2000" dirty="0" smtClean="0">
                <a:solidFill>
                  <a:srgbClr val="FF0000"/>
                </a:solidFill>
              </a:rPr>
              <a:t>-setup</a:t>
            </a:r>
            <a:r>
              <a:rPr lang="zh-CN" altLang="en-US" sz="2000" dirty="0" smtClean="0">
                <a:solidFill>
                  <a:srgbClr val="FF0000"/>
                </a:solidFill>
              </a:rPr>
              <a:t>使用</a:t>
            </a:r>
            <a:r>
              <a:rPr lang="en-US" sz="2000" dirty="0" err="1" smtClean="0">
                <a:solidFill>
                  <a:srgbClr val="FF0000"/>
                </a:solidFill>
              </a:rPr>
              <a:t>Hamon</a:t>
            </a:r>
            <a:r>
              <a:rPr lang="zh-CN" altLang="en-US" sz="2000" dirty="0" smtClean="0">
                <a:solidFill>
                  <a:srgbClr val="FF0000"/>
                </a:solidFill>
              </a:rPr>
              <a:t>方法转换日平均气温来评估湖面蒸发</a:t>
            </a:r>
            <a:r>
              <a:rPr lang="en-US" sz="2000" dirty="0" smtClean="0">
                <a:solidFill>
                  <a:srgbClr val="FF0000"/>
                </a:solidFill>
              </a:rPr>
              <a:t>(Harwell, 2012)</a:t>
            </a:r>
            <a:r>
              <a:rPr lang="zh-CN" altLang="en-US" sz="2000" dirty="0" smtClean="0">
                <a:solidFill>
                  <a:srgbClr val="FF0000"/>
                </a:solidFill>
              </a:rPr>
              <a:t>。</a:t>
            </a:r>
          </a:p>
          <a:p>
            <a:r>
              <a:rPr lang="en-US" sz="2000" dirty="0" err="1" smtClean="0">
                <a:solidFill>
                  <a:srgbClr val="FF0000"/>
                </a:solidFill>
              </a:rPr>
              <a:t>period_stats</a:t>
            </a:r>
            <a:r>
              <a:rPr lang="en-US" sz="2000" dirty="0" smtClean="0">
                <a:solidFill>
                  <a:srgbClr val="FF0000"/>
                </a:solidFill>
              </a:rPr>
              <a:t>: </a:t>
            </a:r>
            <a:r>
              <a:rPr lang="zh-CN" altLang="en-US" sz="2000" dirty="0" smtClean="0">
                <a:solidFill>
                  <a:srgbClr val="FF0000"/>
                </a:solidFill>
              </a:rPr>
              <a:t>子块，定义气候输入如何累积到模型的</a:t>
            </a:r>
            <a:r>
              <a:rPr lang="en-US" sz="2000" dirty="0" smtClean="0">
                <a:solidFill>
                  <a:srgbClr val="FF0000"/>
                </a:solidFill>
              </a:rPr>
              <a:t>stress period</a:t>
            </a:r>
            <a:r>
              <a:rPr lang="zh-CN" altLang="en-US" sz="2000" dirty="0" smtClean="0">
                <a:solidFill>
                  <a:srgbClr val="FF0000"/>
                </a:solidFill>
              </a:rPr>
              <a:t>。对于初始恒定态周期，使用</a:t>
            </a:r>
            <a:r>
              <a:rPr lang="en-US" sz="2000" dirty="0" smtClean="0">
                <a:solidFill>
                  <a:srgbClr val="FF0000"/>
                </a:solidFill>
              </a:rPr>
              <a:t>2012-2018</a:t>
            </a:r>
            <a:r>
              <a:rPr lang="zh-CN" altLang="en-US" sz="2000" dirty="0" smtClean="0">
                <a:solidFill>
                  <a:srgbClr val="FF0000"/>
                </a:solidFill>
              </a:rPr>
              <a:t>期间的平均的日降雨和湖面蒸发。随后，使用各月</a:t>
            </a:r>
            <a:r>
              <a:rPr lang="en-US" sz="2000" dirty="0" smtClean="0">
                <a:solidFill>
                  <a:srgbClr val="FF0000"/>
                </a:solidFill>
              </a:rPr>
              <a:t>stress period</a:t>
            </a:r>
            <a:r>
              <a:rPr lang="zh-CN" altLang="en-US" sz="2000" dirty="0" smtClean="0">
                <a:solidFill>
                  <a:srgbClr val="FF0000"/>
                </a:solidFill>
              </a:rPr>
              <a:t>内的平均值。可选地，湖气象信息可直接输入或以一般的</a:t>
            </a:r>
            <a:r>
              <a:rPr lang="en-US" sz="2000" dirty="0" smtClean="0">
                <a:solidFill>
                  <a:srgbClr val="FF0000"/>
                </a:solidFill>
              </a:rPr>
              <a:t>CSV</a:t>
            </a:r>
            <a:r>
              <a:rPr lang="zh-CN" altLang="en-US" sz="2000" dirty="0" smtClean="0">
                <a:solidFill>
                  <a:srgbClr val="FF0000"/>
                </a:solidFill>
              </a:rPr>
              <a:t>格式提供。</a:t>
            </a:r>
          </a:p>
          <a:p>
            <a:endParaRPr lang="zh-CN" altLang="en-US" sz="2000" dirty="0">
              <a:solidFill>
                <a:srgbClr val="FF0000"/>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nvPr/>
        </p:nvPicPr>
        <p:blipFill>
          <a:blip r:embed="rId2"/>
          <a:srcRect/>
          <a:stretch>
            <a:fillRect/>
          </a:stretch>
        </p:blipFill>
        <p:spPr bwMode="auto">
          <a:xfrm>
            <a:off x="1357290" y="1000108"/>
            <a:ext cx="6429388" cy="2571768"/>
          </a:xfrm>
          <a:prstGeom prst="rect">
            <a:avLst/>
          </a:prstGeom>
          <a:noFill/>
          <a:ln w="9525">
            <a:noFill/>
            <a:miter lim="800000"/>
            <a:headEnd/>
            <a:tailEnd/>
          </a:ln>
        </p:spPr>
      </p:pic>
      <p:sp>
        <p:nvSpPr>
          <p:cNvPr id="3" name="矩形 2"/>
          <p:cNvSpPr/>
          <p:nvPr/>
        </p:nvSpPr>
        <p:spPr>
          <a:xfrm>
            <a:off x="0" y="4000504"/>
            <a:ext cx="9144000" cy="2236574"/>
          </a:xfrm>
          <a:prstGeom prst="rect">
            <a:avLst/>
          </a:prstGeom>
        </p:spPr>
        <p:txBody>
          <a:bodyPr wrap="square">
            <a:spAutoFit/>
          </a:bodyPr>
          <a:lstStyle/>
          <a:p>
            <a:pPr algn="just">
              <a:lnSpc>
                <a:spcPct val="150000"/>
              </a:lnSpc>
            </a:pPr>
            <a:r>
              <a:rPr lang="en-US" sz="2400" dirty="0" err="1" smtClean="0"/>
              <a:t>sfr</a:t>
            </a:r>
            <a:r>
              <a:rPr lang="en-US" sz="2400" dirty="0" smtClean="0"/>
              <a:t>: </a:t>
            </a:r>
            <a:r>
              <a:rPr lang="zh-CN" altLang="en-US" sz="2400" dirty="0" smtClean="0"/>
              <a:t>块，指示</a:t>
            </a:r>
            <a:r>
              <a:rPr lang="en-US" sz="2400" dirty="0" err="1" smtClean="0"/>
              <a:t>Modflow</a:t>
            </a:r>
            <a:r>
              <a:rPr lang="en-US" sz="2400" dirty="0" smtClean="0"/>
              <a:t>-setup</a:t>
            </a:r>
            <a:r>
              <a:rPr lang="zh-CN" altLang="en-US" sz="2400" dirty="0" smtClean="0"/>
              <a:t>，使用</a:t>
            </a:r>
            <a:r>
              <a:rPr lang="en-US" sz="2400" dirty="0" err="1" smtClean="0"/>
              <a:t>SFRmaker</a:t>
            </a:r>
            <a:r>
              <a:rPr lang="en-US" sz="2400" dirty="0" smtClean="0"/>
              <a:t> (Leaf et al., 2021)</a:t>
            </a:r>
            <a:r>
              <a:rPr lang="zh-CN" altLang="en-US" sz="2400" dirty="0" smtClean="0"/>
              <a:t>，为</a:t>
            </a:r>
            <a:r>
              <a:rPr lang="en-US" sz="2400" dirty="0" smtClean="0"/>
              <a:t>LGR inset</a:t>
            </a:r>
            <a:r>
              <a:rPr lang="zh-CN" altLang="en-US" sz="2400" dirty="0" smtClean="0"/>
              <a:t>模拟区域生成一个</a:t>
            </a:r>
            <a:r>
              <a:rPr lang="en-US" sz="2400" dirty="0" smtClean="0"/>
              <a:t>SFR Package</a:t>
            </a:r>
            <a:r>
              <a:rPr lang="zh-CN" altLang="en-US" sz="2400" dirty="0" smtClean="0"/>
              <a:t>。因为是一个</a:t>
            </a:r>
            <a:r>
              <a:rPr lang="en-US" sz="2400" dirty="0" smtClean="0"/>
              <a:t>LGR inset</a:t>
            </a:r>
            <a:r>
              <a:rPr lang="zh-CN" altLang="en-US" sz="2400" dirty="0" smtClean="0"/>
              <a:t>模型，</a:t>
            </a:r>
            <a:r>
              <a:rPr lang="en-US" sz="2400" dirty="0" smtClean="0"/>
              <a:t>setup</a:t>
            </a:r>
            <a:r>
              <a:rPr lang="zh-CN" altLang="en-US" sz="2400" dirty="0" smtClean="0"/>
              <a:t>将自动设置</a:t>
            </a:r>
            <a:r>
              <a:rPr lang="en-US" sz="2400" dirty="0" smtClean="0"/>
              <a:t>Water Mover Package</a:t>
            </a:r>
            <a:r>
              <a:rPr lang="zh-CN" altLang="en-US" sz="2400" dirty="0" smtClean="0"/>
              <a:t>，在跨边界（耦合界面）处，连接与</a:t>
            </a:r>
            <a:r>
              <a:rPr lang="en-US" sz="2400" dirty="0" smtClean="0"/>
              <a:t>SFR</a:t>
            </a:r>
            <a:r>
              <a:rPr lang="zh-CN" altLang="en-US" sz="2400" dirty="0" smtClean="0"/>
              <a:t>网络与临近的父模型。</a:t>
            </a:r>
            <a:endParaRPr lang="zh-CN" altLang="en-US" sz="24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85786" y="1785926"/>
            <a:ext cx="7643866" cy="769441"/>
          </a:xfrm>
          <a:prstGeom prst="rect">
            <a:avLst/>
          </a:prstGeom>
          <a:noFill/>
        </p:spPr>
        <p:txBody>
          <a:bodyPr wrap="square" rtlCol="0">
            <a:spAutoFit/>
          </a:bodyPr>
          <a:lstStyle/>
          <a:p>
            <a:pPr algn="ctr"/>
            <a:r>
              <a:rPr lang="en-US" altLang="zh-CN" sz="4400" dirty="0" err="1" smtClean="0">
                <a:latin typeface="黑体" pitchFamily="49" charset="-122"/>
                <a:ea typeface="黑体" pitchFamily="49" charset="-122"/>
              </a:rPr>
              <a:t>Flopy</a:t>
            </a:r>
            <a:endParaRPr lang="zh-CN" altLang="en-US" sz="4400" dirty="0">
              <a:latin typeface="黑体" pitchFamily="49" charset="-122"/>
              <a:ea typeface="黑体" pitchFamily="49" charset="-122"/>
            </a:endParaRPr>
          </a:p>
        </p:txBody>
      </p:sp>
      <p:sp>
        <p:nvSpPr>
          <p:cNvPr id="3" name="TextBox 2"/>
          <p:cNvSpPr txBox="1"/>
          <p:nvPr/>
        </p:nvSpPr>
        <p:spPr>
          <a:xfrm>
            <a:off x="142876" y="3000372"/>
            <a:ext cx="8858280" cy="1754326"/>
          </a:xfrm>
          <a:prstGeom prst="rect">
            <a:avLst/>
          </a:prstGeom>
          <a:noFill/>
        </p:spPr>
        <p:txBody>
          <a:bodyPr wrap="square" rtlCol="0">
            <a:spAutoFit/>
          </a:bodyPr>
          <a:lstStyle/>
          <a:p>
            <a:pPr marL="457200" indent="-457200">
              <a:lnSpc>
                <a:spcPct val="150000"/>
              </a:lnSpc>
              <a:buFont typeface="Wingdings" pitchFamily="2" charset="2"/>
              <a:buChar char="n"/>
            </a:pPr>
            <a:r>
              <a:rPr lang="en-US" altLang="zh-CN" sz="2400" dirty="0" smtClean="0"/>
              <a:t>2</a:t>
            </a:r>
            <a:r>
              <a:rPr lang="zh-CN" altLang="en-US" sz="2400" dirty="0" smtClean="0"/>
              <a:t>个简单的</a:t>
            </a:r>
            <a:r>
              <a:rPr lang="en-US" altLang="zh-CN" sz="2400" dirty="0" err="1" smtClean="0"/>
              <a:t>Flopy</a:t>
            </a:r>
            <a:r>
              <a:rPr lang="zh-CN" altLang="en-US" sz="2400" dirty="0" smtClean="0"/>
              <a:t>示例脚本，见</a:t>
            </a:r>
            <a:r>
              <a:rPr lang="en-US" altLang="zh-CN" sz="2400" dirty="0" err="1" smtClean="0"/>
              <a:t>Flopy</a:t>
            </a:r>
            <a:r>
              <a:rPr lang="zh-CN" altLang="en-US" sz="2400" dirty="0" smtClean="0"/>
              <a:t>的</a:t>
            </a:r>
            <a:r>
              <a:rPr lang="en-US" altLang="zh-CN" sz="2400" dirty="0" smtClean="0"/>
              <a:t>Groundwater</a:t>
            </a:r>
            <a:r>
              <a:rPr lang="zh-CN" altLang="en-US" sz="2400" dirty="0" smtClean="0"/>
              <a:t>期刊论文；</a:t>
            </a:r>
            <a:endParaRPr lang="en-US" altLang="zh-CN" sz="2400" dirty="0" smtClean="0"/>
          </a:p>
          <a:p>
            <a:pPr marL="457200" indent="-457200">
              <a:lnSpc>
                <a:spcPct val="150000"/>
              </a:lnSpc>
              <a:buFont typeface="Wingdings" pitchFamily="2" charset="2"/>
              <a:buChar char="n"/>
            </a:pPr>
            <a:r>
              <a:rPr lang="zh-CN" altLang="en-US" sz="2400" dirty="0" smtClean="0"/>
              <a:t>更多的示例代码及</a:t>
            </a:r>
            <a:r>
              <a:rPr lang="en-US" altLang="zh-CN" sz="2400" dirty="0" err="1" smtClean="0"/>
              <a:t>Jupyter</a:t>
            </a:r>
            <a:r>
              <a:rPr lang="en-US" altLang="zh-CN" sz="2400" dirty="0" smtClean="0"/>
              <a:t> Notebook</a:t>
            </a:r>
            <a:r>
              <a:rPr lang="zh-CN" altLang="en-US" sz="2400" dirty="0" smtClean="0"/>
              <a:t>教学，参考</a:t>
            </a:r>
            <a:r>
              <a:rPr lang="en-US" altLang="zh-CN" sz="2400" dirty="0" err="1" smtClean="0"/>
              <a:t>flopy</a:t>
            </a:r>
            <a:r>
              <a:rPr lang="zh-CN" altLang="en-US" sz="2400" dirty="0" smtClean="0"/>
              <a:t>软件包中的</a:t>
            </a:r>
            <a:r>
              <a:rPr lang="en-US" altLang="zh-CN" sz="2400" dirty="0" smtClean="0"/>
              <a:t>examples</a:t>
            </a:r>
            <a:r>
              <a:rPr lang="zh-CN" altLang="en-US" sz="2400" dirty="0" smtClean="0"/>
              <a:t>。</a:t>
            </a:r>
            <a:endParaRPr lang="zh-CN" altLang="en-US" sz="24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p:nvPr/>
        </p:nvPicPr>
        <p:blipFill>
          <a:blip r:embed="rId2"/>
          <a:srcRect/>
          <a:stretch>
            <a:fillRect/>
          </a:stretch>
        </p:blipFill>
        <p:spPr bwMode="auto">
          <a:xfrm>
            <a:off x="1285852" y="1000108"/>
            <a:ext cx="6715172" cy="1643074"/>
          </a:xfrm>
          <a:prstGeom prst="rect">
            <a:avLst/>
          </a:prstGeom>
          <a:noFill/>
          <a:ln w="9525">
            <a:noFill/>
            <a:miter lim="800000"/>
            <a:headEnd/>
            <a:tailEnd/>
          </a:ln>
        </p:spPr>
      </p:pic>
      <p:sp>
        <p:nvSpPr>
          <p:cNvPr id="3" name="TextBox 2"/>
          <p:cNvSpPr txBox="1"/>
          <p:nvPr/>
        </p:nvSpPr>
        <p:spPr>
          <a:xfrm>
            <a:off x="0" y="2857496"/>
            <a:ext cx="9144000" cy="3416320"/>
          </a:xfrm>
          <a:prstGeom prst="rect">
            <a:avLst/>
          </a:prstGeom>
          <a:noFill/>
        </p:spPr>
        <p:txBody>
          <a:bodyPr wrap="square" rtlCol="0">
            <a:spAutoFit/>
          </a:bodyPr>
          <a:lstStyle/>
          <a:p>
            <a:pPr>
              <a:lnSpc>
                <a:spcPct val="150000"/>
              </a:lnSpc>
            </a:pPr>
            <a:r>
              <a:rPr lang="en-US" sz="2400" dirty="0" err="1" smtClean="0"/>
              <a:t>obs</a:t>
            </a:r>
            <a:r>
              <a:rPr lang="en-US" sz="2400" dirty="0" smtClean="0"/>
              <a:t>: </a:t>
            </a:r>
            <a:r>
              <a:rPr lang="zh-CN" altLang="en-US" sz="2400" dirty="0" smtClean="0"/>
              <a:t>块，展示如何从多个</a:t>
            </a:r>
            <a:r>
              <a:rPr lang="en-US" sz="2400" dirty="0" smtClean="0"/>
              <a:t>CSV</a:t>
            </a:r>
            <a:r>
              <a:rPr lang="zh-CN" altLang="en-US" sz="2400" dirty="0" smtClean="0"/>
              <a:t>文件提供水头观测位置。本算例中，不需要</a:t>
            </a:r>
            <a:r>
              <a:rPr lang="en-US" sz="2400" dirty="0" err="1" smtClean="0"/>
              <a:t>xy</a:t>
            </a:r>
            <a:r>
              <a:rPr lang="zh-CN" altLang="en-US" sz="2400" dirty="0" smtClean="0"/>
              <a:t>列形参，因为两个文件默认的列名称为</a:t>
            </a:r>
            <a:r>
              <a:rPr lang="en-US" sz="2400" dirty="0" smtClean="0"/>
              <a:t>x</a:t>
            </a:r>
            <a:r>
              <a:rPr lang="zh-CN" altLang="en-US" sz="2400" dirty="0" smtClean="0"/>
              <a:t>和</a:t>
            </a:r>
            <a:r>
              <a:rPr lang="en-US" sz="2400" dirty="0" smtClean="0"/>
              <a:t>y</a:t>
            </a:r>
            <a:r>
              <a:rPr lang="zh-CN" altLang="en-US" sz="2400" dirty="0" smtClean="0"/>
              <a:t>。</a:t>
            </a:r>
            <a:endParaRPr lang="en-US" altLang="zh-CN" sz="2400" dirty="0" smtClean="0"/>
          </a:p>
          <a:p>
            <a:pPr algn="just">
              <a:lnSpc>
                <a:spcPct val="150000"/>
              </a:lnSpc>
            </a:pPr>
            <a:r>
              <a:rPr lang="zh-CN" altLang="en-US" sz="2400" dirty="0" smtClean="0"/>
              <a:t>在</a:t>
            </a:r>
            <a:r>
              <a:rPr lang="en-US" sz="2400" dirty="0" err="1" smtClean="0"/>
              <a:t>column_mappings</a:t>
            </a:r>
            <a:r>
              <a:rPr lang="en-US" sz="2400" dirty="0" smtClean="0"/>
              <a:t>: </a:t>
            </a:r>
            <a:r>
              <a:rPr lang="zh-CN" altLang="en-US" sz="2400" dirty="0" smtClean="0"/>
              <a:t>形参</a:t>
            </a:r>
            <a:r>
              <a:rPr lang="zh-CN" altLang="en-US" sz="2400" dirty="0" smtClean="0"/>
              <a:t>中提供非默认的列名称。本例中，列名称</a:t>
            </a:r>
            <a:r>
              <a:rPr lang="en-US" sz="2400" dirty="0" err="1" smtClean="0"/>
              <a:t>obsprefix</a:t>
            </a:r>
            <a:r>
              <a:rPr lang="zh-CN" altLang="en-US" sz="2400" dirty="0" smtClean="0"/>
              <a:t>和</a:t>
            </a:r>
            <a:r>
              <a:rPr lang="en-US" sz="2400" dirty="0" err="1" smtClean="0"/>
              <a:t>common_name</a:t>
            </a:r>
            <a:r>
              <a:rPr lang="zh-CN" altLang="en-US" sz="2400" dirty="0" smtClean="0"/>
              <a:t>映射到默认的</a:t>
            </a:r>
            <a:r>
              <a:rPr lang="en-US" sz="2400" dirty="0" err="1" smtClean="0"/>
              <a:t>obsname</a:t>
            </a:r>
            <a:r>
              <a:rPr lang="zh-CN" altLang="en-US" sz="2400" dirty="0" smtClean="0"/>
              <a:t>列作为观测名称。</a:t>
            </a:r>
          </a:p>
          <a:p>
            <a:pPr>
              <a:lnSpc>
                <a:spcPct val="150000"/>
              </a:lnSpc>
            </a:pPr>
            <a:endParaRPr lang="zh-CN" altLang="en-US" sz="2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214422"/>
            <a:ext cx="9144000" cy="4401205"/>
          </a:xfrm>
          <a:prstGeom prst="rect">
            <a:avLst/>
          </a:prstGeom>
          <a:noFill/>
        </p:spPr>
        <p:txBody>
          <a:bodyPr wrap="square" rtlCol="0">
            <a:spAutoFit/>
          </a:bodyPr>
          <a:lstStyle/>
          <a:p>
            <a:r>
              <a:rPr lang="zh-CN" altLang="en-US" sz="2800" dirty="0" smtClean="0"/>
              <a:t>一个模拟项目，运行一次工作流是不够的，因为所有模拟需要细化数据集、测试假设或考虑已有经验。例如，检查模型历史是否符合观测，需要更好地表征湖泊附近的水头，这需要重建</a:t>
            </a:r>
            <a:r>
              <a:rPr lang="en-US" sz="2800" dirty="0" smtClean="0"/>
              <a:t>SFR</a:t>
            </a:r>
            <a:r>
              <a:rPr lang="zh-CN" altLang="en-US" sz="2800" dirty="0" smtClean="0"/>
              <a:t>软件，按照传统的模拟流程是非常耗时的，但</a:t>
            </a:r>
            <a:r>
              <a:rPr lang="en-US" sz="2800" dirty="0" smtClean="0"/>
              <a:t>setup</a:t>
            </a:r>
            <a:r>
              <a:rPr lang="zh-CN" altLang="en-US" sz="2800" dirty="0" smtClean="0"/>
              <a:t>很容易做到。</a:t>
            </a:r>
          </a:p>
          <a:p>
            <a:r>
              <a:rPr lang="zh-CN" altLang="en-US" sz="2800" dirty="0" smtClean="0"/>
              <a:t>另外，</a:t>
            </a:r>
            <a:r>
              <a:rPr lang="en-US" sz="2800" dirty="0" smtClean="0"/>
              <a:t>setup</a:t>
            </a:r>
            <a:r>
              <a:rPr lang="zh-CN" altLang="en-US" sz="2800" dirty="0" smtClean="0"/>
              <a:t>允许对分层或当有新数据获取表征模型的地质构造时，多次更新建模。通过打开测试或改进的数值模型结构，</a:t>
            </a:r>
            <a:r>
              <a:rPr lang="en-US" sz="2800" dirty="0" smtClean="0"/>
              <a:t>setup</a:t>
            </a:r>
            <a:r>
              <a:rPr lang="zh-CN" altLang="en-US" sz="2800" dirty="0" smtClean="0"/>
              <a:t>建立的自动化工作流可以最大化数据融入和提供最终的决策支持最佳方案。</a:t>
            </a:r>
          </a:p>
          <a:p>
            <a:endParaRPr lang="zh-CN" altLang="en-US" sz="28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571736" y="1000108"/>
            <a:ext cx="3286148" cy="830997"/>
          </a:xfrm>
          <a:prstGeom prst="rect">
            <a:avLst/>
          </a:prstGeom>
          <a:noFill/>
        </p:spPr>
        <p:txBody>
          <a:bodyPr wrap="square" rtlCol="0">
            <a:spAutoFit/>
          </a:bodyPr>
          <a:lstStyle/>
          <a:p>
            <a:r>
              <a:rPr lang="en-US" sz="4800" b="1" dirty="0" err="1" smtClean="0"/>
              <a:t>SFRMaker</a:t>
            </a:r>
            <a:endParaRPr lang="zh-CN" altLang="en-US" sz="4800" b="1" dirty="0" smtClean="0"/>
          </a:p>
        </p:txBody>
      </p:sp>
      <p:sp>
        <p:nvSpPr>
          <p:cNvPr id="3" name="TextBox 2"/>
          <p:cNvSpPr txBox="1"/>
          <p:nvPr/>
        </p:nvSpPr>
        <p:spPr>
          <a:xfrm>
            <a:off x="-32" y="1857364"/>
            <a:ext cx="9144000" cy="3970318"/>
          </a:xfrm>
          <a:prstGeom prst="rect">
            <a:avLst/>
          </a:prstGeom>
          <a:noFill/>
        </p:spPr>
        <p:txBody>
          <a:bodyPr wrap="square" rtlCol="0">
            <a:spAutoFit/>
          </a:bodyPr>
          <a:lstStyle/>
          <a:p>
            <a:pPr>
              <a:lnSpc>
                <a:spcPct val="150000"/>
              </a:lnSpc>
            </a:pPr>
            <a:r>
              <a:rPr lang="en-US" sz="2400" dirty="0" err="1" smtClean="0"/>
              <a:t>SFRmaker</a:t>
            </a:r>
            <a:r>
              <a:rPr lang="zh-CN" altLang="en-US" sz="2400" dirty="0" smtClean="0"/>
              <a:t>为</a:t>
            </a:r>
            <a:r>
              <a:rPr lang="en-US" sz="2400" dirty="0" smtClean="0"/>
              <a:t>MODFLOW-2005</a:t>
            </a:r>
            <a:r>
              <a:rPr lang="zh-CN" altLang="en-US" sz="2400" dirty="0" smtClean="0"/>
              <a:t>和</a:t>
            </a:r>
            <a:r>
              <a:rPr lang="en-US" sz="2400" dirty="0" smtClean="0"/>
              <a:t>MODFLOW6</a:t>
            </a:r>
            <a:r>
              <a:rPr lang="zh-CN" altLang="en-US" sz="2400" dirty="0" smtClean="0"/>
              <a:t>的</a:t>
            </a:r>
            <a:r>
              <a:rPr lang="en-US" sz="2400" dirty="0" smtClean="0"/>
              <a:t>SFR</a:t>
            </a:r>
            <a:r>
              <a:rPr lang="zh-CN" altLang="en-US" sz="2400" dirty="0" smtClean="0"/>
              <a:t>软件创建输入文件</a:t>
            </a:r>
          </a:p>
          <a:p>
            <a:pPr>
              <a:lnSpc>
                <a:spcPct val="150000"/>
              </a:lnSpc>
            </a:pPr>
            <a:r>
              <a:rPr lang="en-US" sz="2400" dirty="0" err="1" smtClean="0"/>
              <a:t>SFRmaker</a:t>
            </a:r>
            <a:r>
              <a:rPr lang="zh-CN" altLang="en-US" sz="2400" dirty="0" smtClean="0"/>
              <a:t>为</a:t>
            </a:r>
            <a:r>
              <a:rPr lang="en-US" sz="2400" dirty="0" smtClean="0"/>
              <a:t>Python</a:t>
            </a:r>
            <a:r>
              <a:rPr lang="zh-CN" altLang="en-US" sz="2400" dirty="0" smtClean="0"/>
              <a:t>脚本程序（</a:t>
            </a:r>
            <a:r>
              <a:rPr lang="en-US" sz="2400" u="sng" dirty="0" smtClean="0">
                <a:hlinkClick r:id="rId2"/>
              </a:rPr>
              <a:t>https://github.com/usgs/sfrmaker</a:t>
            </a:r>
            <a:r>
              <a:rPr lang="zh-CN" altLang="en-US" sz="2400" dirty="0" smtClean="0"/>
              <a:t>），可进一步包括在创建完整的地下水模型的工作流中（如</a:t>
            </a:r>
            <a:r>
              <a:rPr lang="en-US" sz="2400" dirty="0" err="1" smtClean="0"/>
              <a:t>modflow</a:t>
            </a:r>
            <a:r>
              <a:rPr lang="en-US" sz="2400" dirty="0" smtClean="0"/>
              <a:t>-setup</a:t>
            </a:r>
            <a:r>
              <a:rPr lang="zh-CN" altLang="en-US" sz="2400" dirty="0" smtClean="0"/>
              <a:t>）。</a:t>
            </a:r>
            <a:r>
              <a:rPr lang="en-US" sz="2400" dirty="0" err="1" smtClean="0"/>
              <a:t>SFRmaker</a:t>
            </a:r>
            <a:r>
              <a:rPr lang="zh-CN" altLang="en-US" sz="2400" dirty="0" smtClean="0"/>
              <a:t>读取</a:t>
            </a:r>
            <a:r>
              <a:rPr lang="en-US" sz="2400" dirty="0" err="1" smtClean="0"/>
              <a:t>shapefile</a:t>
            </a:r>
            <a:r>
              <a:rPr lang="zh-CN" altLang="en-US" sz="2400" dirty="0" smtClean="0"/>
              <a:t>文件（河网），输出</a:t>
            </a:r>
            <a:r>
              <a:rPr lang="en-US" sz="2400" dirty="0" err="1" smtClean="0"/>
              <a:t>sfr</a:t>
            </a:r>
            <a:r>
              <a:rPr lang="zh-CN" altLang="en-US" sz="2400" dirty="0" smtClean="0"/>
              <a:t>的输入文件</a:t>
            </a:r>
            <a:r>
              <a:rPr lang="en-US" sz="2400" dirty="0" smtClean="0"/>
              <a:t>(*.sfr, *.</a:t>
            </a:r>
            <a:r>
              <a:rPr lang="en-US" sz="2400" dirty="0" err="1" smtClean="0"/>
              <a:t>sfr.obs</a:t>
            </a:r>
            <a:r>
              <a:rPr lang="en-US" sz="2400" dirty="0" smtClean="0"/>
              <a:t>)</a:t>
            </a:r>
            <a:r>
              <a:rPr lang="zh-CN" altLang="en-US" sz="2400" dirty="0" smtClean="0"/>
              <a:t>。</a:t>
            </a:r>
          </a:p>
          <a:p>
            <a:pPr>
              <a:lnSpc>
                <a:spcPct val="150000"/>
              </a:lnSpc>
            </a:pPr>
            <a:r>
              <a:rPr lang="en-US" sz="2400" dirty="0" err="1" smtClean="0"/>
              <a:t>SFRmaker</a:t>
            </a:r>
            <a:r>
              <a:rPr lang="zh-CN" altLang="en-US" sz="2400" dirty="0" smtClean="0"/>
              <a:t>目前仅支持结构网格，不支持非结构网格</a:t>
            </a:r>
            <a:r>
              <a:rPr lang="zh-CN" altLang="en-US" sz="2400" dirty="0" smtClean="0"/>
              <a:t>。</a:t>
            </a:r>
            <a:endParaRPr lang="zh-CN" altLang="en-US" sz="2400" dirty="0"/>
          </a:p>
        </p:txBody>
      </p:sp>
      <p:sp>
        <p:nvSpPr>
          <p:cNvPr id="4" name="TextBox 3"/>
          <p:cNvSpPr txBox="1"/>
          <p:nvPr/>
        </p:nvSpPr>
        <p:spPr>
          <a:xfrm>
            <a:off x="0" y="5929330"/>
            <a:ext cx="9144000" cy="646331"/>
          </a:xfrm>
          <a:prstGeom prst="rect">
            <a:avLst/>
          </a:prstGeom>
          <a:noFill/>
        </p:spPr>
        <p:txBody>
          <a:bodyPr wrap="square" rtlCol="0">
            <a:spAutoFit/>
          </a:bodyPr>
          <a:lstStyle/>
          <a:p>
            <a:r>
              <a:rPr lang="en-US" dirty="0" smtClean="0"/>
              <a:t>Andrew T. Leaf, et al. </a:t>
            </a:r>
            <a:r>
              <a:rPr lang="en-US" dirty="0" err="1" smtClean="0"/>
              <a:t>SFRmaker</a:t>
            </a:r>
            <a:r>
              <a:rPr lang="en-US" dirty="0" smtClean="0"/>
              <a:t> and </a:t>
            </a:r>
            <a:r>
              <a:rPr lang="en-US" dirty="0" err="1" smtClean="0"/>
              <a:t>Linesink</a:t>
            </a:r>
            <a:r>
              <a:rPr lang="en-US" dirty="0" smtClean="0"/>
              <a:t>-Maker: Rapid Construction of </a:t>
            </a:r>
            <a:r>
              <a:rPr lang="en-US" dirty="0" err="1" smtClean="0"/>
              <a:t>Streamflow</a:t>
            </a:r>
            <a:r>
              <a:rPr lang="en-US" dirty="0" smtClean="0"/>
              <a:t> Routing Networks from </a:t>
            </a:r>
            <a:r>
              <a:rPr lang="en-US" dirty="0" err="1" smtClean="0"/>
              <a:t>Hydrography</a:t>
            </a:r>
            <a:r>
              <a:rPr lang="en-US" dirty="0" smtClean="0"/>
              <a:t> Data. Groundwater, 2021, 59(5</a:t>
            </a:r>
            <a:r>
              <a:rPr lang="en-US" dirty="0" smtClean="0"/>
              <a:t>)</a:t>
            </a:r>
            <a:endParaRPr lang="zh-CN" altLang="en-US"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2844" y="905516"/>
            <a:ext cx="906017" cy="523220"/>
          </a:xfrm>
          <a:prstGeom prst="rect">
            <a:avLst/>
          </a:prstGeom>
        </p:spPr>
        <p:txBody>
          <a:bodyPr wrap="none">
            <a:spAutoFit/>
          </a:bodyPr>
          <a:lstStyle/>
          <a:p>
            <a:r>
              <a:rPr lang="zh-CN" altLang="en-US" sz="2800" b="1" dirty="0" smtClean="0"/>
              <a:t>方法</a:t>
            </a:r>
            <a:endParaRPr lang="zh-CN" altLang="en-US" sz="2800" b="1" dirty="0"/>
          </a:p>
        </p:txBody>
      </p:sp>
      <p:sp>
        <p:nvSpPr>
          <p:cNvPr id="3" name="TextBox 2"/>
          <p:cNvSpPr txBox="1"/>
          <p:nvPr/>
        </p:nvSpPr>
        <p:spPr>
          <a:xfrm>
            <a:off x="-32" y="1285860"/>
            <a:ext cx="9001156" cy="6117829"/>
          </a:xfrm>
          <a:prstGeom prst="rect">
            <a:avLst/>
          </a:prstGeom>
          <a:noFill/>
        </p:spPr>
        <p:txBody>
          <a:bodyPr wrap="square" rtlCol="0">
            <a:spAutoFit/>
          </a:bodyPr>
          <a:lstStyle/>
          <a:p>
            <a:pPr>
              <a:lnSpc>
                <a:spcPct val="150000"/>
              </a:lnSpc>
            </a:pPr>
            <a:r>
              <a:rPr lang="en-US" sz="2400" dirty="0" err="1" smtClean="0"/>
              <a:t>SFRmaker</a:t>
            </a:r>
            <a:r>
              <a:rPr lang="zh-CN" altLang="en-US" sz="2400" dirty="0" smtClean="0"/>
              <a:t>的核心功能是将水文矢量数据重新组织格式，转为描述水头相关的通量边界的模型输入，表征河流，此处地下水</a:t>
            </a:r>
            <a:r>
              <a:rPr lang="en-US" sz="2400" dirty="0" smtClean="0"/>
              <a:t>/</a:t>
            </a:r>
            <a:r>
              <a:rPr lang="zh-CN" altLang="en-US" sz="2400" dirty="0" smtClean="0"/>
              <a:t>地表水有相互交换，交换受到河道内的水流的限制。</a:t>
            </a:r>
          </a:p>
          <a:p>
            <a:pPr>
              <a:lnSpc>
                <a:spcPct val="150000"/>
              </a:lnSpc>
            </a:pPr>
            <a:r>
              <a:rPr lang="en-US" sz="2400" dirty="0" err="1" smtClean="0"/>
              <a:t>SFRmaker</a:t>
            </a:r>
            <a:r>
              <a:rPr lang="zh-CN" altLang="en-US" sz="2400" dirty="0" smtClean="0"/>
              <a:t>接受自定义的水文（如</a:t>
            </a:r>
            <a:r>
              <a:rPr lang="en-US" sz="2400" dirty="0" smtClean="0"/>
              <a:t>MERAS</a:t>
            </a:r>
            <a:r>
              <a:rPr lang="zh-CN" altLang="en-US" sz="2400" dirty="0" smtClean="0"/>
              <a:t>示例）和</a:t>
            </a:r>
            <a:r>
              <a:rPr lang="en-US" sz="2400" dirty="0" err="1" smtClean="0"/>
              <a:t>NHDPlus</a:t>
            </a:r>
            <a:r>
              <a:rPr lang="zh-CN" altLang="en-US" sz="2400" dirty="0" smtClean="0"/>
              <a:t>（美国的水文地质数据集）文件格式。</a:t>
            </a:r>
          </a:p>
          <a:p>
            <a:pPr>
              <a:lnSpc>
                <a:spcPct val="150000"/>
              </a:lnSpc>
            </a:pPr>
            <a:r>
              <a:rPr lang="zh-CN" altLang="en-US" sz="2400" dirty="0" smtClean="0"/>
              <a:t>最底层上，水文矢量数据由一系列的</a:t>
            </a:r>
            <a:r>
              <a:rPr lang="en-US" sz="2400" dirty="0" smtClean="0"/>
              <a:t>points</a:t>
            </a:r>
            <a:r>
              <a:rPr lang="zh-CN" altLang="en-US" sz="2400" dirty="0" smtClean="0"/>
              <a:t>或</a:t>
            </a:r>
            <a:r>
              <a:rPr lang="en-US" sz="2400" dirty="0" smtClean="0"/>
              <a:t>vertices</a:t>
            </a:r>
            <a:r>
              <a:rPr lang="zh-CN" altLang="en-US" sz="2400" dirty="0" smtClean="0"/>
              <a:t>组成，</a:t>
            </a:r>
            <a:r>
              <a:rPr lang="en-US" sz="2400" dirty="0" smtClean="0"/>
              <a:t>vertices</a:t>
            </a:r>
            <a:r>
              <a:rPr lang="zh-CN" altLang="en-US" sz="2400" dirty="0" smtClean="0"/>
              <a:t>定义的曲线或弧线表征河流的一段（通常在</a:t>
            </a:r>
            <a:r>
              <a:rPr lang="en-US" sz="2400" dirty="0" smtClean="0"/>
              <a:t>2</a:t>
            </a:r>
            <a:r>
              <a:rPr lang="zh-CN" altLang="en-US" sz="2400" dirty="0" smtClean="0"/>
              <a:t>个汇流点之间）。基于</a:t>
            </a:r>
            <a:r>
              <a:rPr lang="en-US" sz="2400" dirty="0" smtClean="0"/>
              <a:t>Shapely Python</a:t>
            </a:r>
            <a:r>
              <a:rPr lang="zh-CN" altLang="en-US" sz="2400" dirty="0" smtClean="0"/>
              <a:t>软件包，将这些弧线称为</a:t>
            </a:r>
            <a:r>
              <a:rPr lang="en-US" sz="2400" dirty="0" err="1" smtClean="0"/>
              <a:t>linestrings</a:t>
            </a:r>
            <a:r>
              <a:rPr lang="zh-CN" altLang="en-US" sz="2400" dirty="0" smtClean="0"/>
              <a:t>。</a:t>
            </a:r>
            <a:r>
              <a:rPr lang="en-US" sz="2400" dirty="0" err="1" smtClean="0"/>
              <a:t>SFRmaker</a:t>
            </a:r>
            <a:r>
              <a:rPr lang="zh-CN" altLang="en-US" sz="2400" dirty="0" smtClean="0"/>
              <a:t>将这些</a:t>
            </a:r>
            <a:r>
              <a:rPr lang="en-US" sz="2400" dirty="0" err="1" smtClean="0"/>
              <a:t>linestrings</a:t>
            </a:r>
            <a:r>
              <a:rPr lang="zh-CN" altLang="en-US" sz="2400" dirty="0" smtClean="0"/>
              <a:t>转换为</a:t>
            </a:r>
            <a:r>
              <a:rPr lang="en-US" sz="2400" dirty="0" smtClean="0"/>
              <a:t>MODFLOW</a:t>
            </a:r>
            <a:r>
              <a:rPr lang="zh-CN" altLang="en-US" sz="2400" dirty="0" smtClean="0"/>
              <a:t>的</a:t>
            </a:r>
            <a:r>
              <a:rPr lang="en-US" sz="2400" dirty="0" smtClean="0"/>
              <a:t>SFR</a:t>
            </a:r>
            <a:r>
              <a:rPr lang="zh-CN" altLang="en-US" sz="2400" dirty="0" smtClean="0"/>
              <a:t>软件包的输入文件。</a:t>
            </a:r>
          </a:p>
          <a:p>
            <a:pPr>
              <a:lnSpc>
                <a:spcPct val="150000"/>
              </a:lnSpc>
            </a:pPr>
            <a:endParaRPr lang="zh-CN" altLang="en-US" sz="24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8092" y="1000108"/>
            <a:ext cx="2709396" cy="523220"/>
          </a:xfrm>
          <a:prstGeom prst="rect">
            <a:avLst/>
          </a:prstGeom>
        </p:spPr>
        <p:txBody>
          <a:bodyPr wrap="none">
            <a:spAutoFit/>
          </a:bodyPr>
          <a:lstStyle/>
          <a:p>
            <a:r>
              <a:rPr lang="zh-CN" altLang="en-US" sz="2800" b="1" dirty="0" smtClean="0"/>
              <a:t>水文数据的离散</a:t>
            </a:r>
            <a:endParaRPr lang="zh-CN" altLang="en-US" sz="2800" b="1" dirty="0"/>
          </a:p>
        </p:txBody>
      </p:sp>
      <p:pic>
        <p:nvPicPr>
          <p:cNvPr id="3" name="Picture 2"/>
          <p:cNvPicPr>
            <a:picLocks noChangeAspect="1" noChangeArrowheads="1"/>
          </p:cNvPicPr>
          <p:nvPr/>
        </p:nvPicPr>
        <p:blipFill>
          <a:blip r:embed="rId2"/>
          <a:srcRect/>
          <a:stretch>
            <a:fillRect/>
          </a:stretch>
        </p:blipFill>
        <p:spPr bwMode="auto">
          <a:xfrm>
            <a:off x="-32" y="1553393"/>
            <a:ext cx="4803387" cy="5018879"/>
          </a:xfrm>
          <a:prstGeom prst="rect">
            <a:avLst/>
          </a:prstGeom>
          <a:noFill/>
          <a:ln w="9525">
            <a:noFill/>
            <a:miter lim="800000"/>
            <a:headEnd/>
            <a:tailEnd/>
          </a:ln>
          <a:effectLst/>
        </p:spPr>
      </p:pic>
      <p:sp>
        <p:nvSpPr>
          <p:cNvPr id="4" name="TextBox 3"/>
          <p:cNvSpPr txBox="1"/>
          <p:nvPr/>
        </p:nvSpPr>
        <p:spPr>
          <a:xfrm>
            <a:off x="4786314" y="1500174"/>
            <a:ext cx="4286248" cy="3785652"/>
          </a:xfrm>
          <a:prstGeom prst="rect">
            <a:avLst/>
          </a:prstGeom>
          <a:noFill/>
        </p:spPr>
        <p:txBody>
          <a:bodyPr wrap="square" rtlCol="0">
            <a:spAutoFit/>
          </a:bodyPr>
          <a:lstStyle/>
          <a:p>
            <a:pPr algn="just"/>
            <a:r>
              <a:rPr lang="zh-CN" altLang="en-US" sz="2400" dirty="0" smtClean="0"/>
              <a:t>水文数据使用</a:t>
            </a:r>
            <a:r>
              <a:rPr lang="en-US" sz="2400" dirty="0" smtClean="0"/>
              <a:t>Fiona</a:t>
            </a:r>
            <a:r>
              <a:rPr lang="zh-CN" altLang="en-US" sz="2400" dirty="0" smtClean="0"/>
              <a:t>软件包读入</a:t>
            </a:r>
            <a:r>
              <a:rPr lang="en-US" sz="2400" dirty="0" smtClean="0"/>
              <a:t>Pandas </a:t>
            </a:r>
            <a:r>
              <a:rPr lang="en-US" sz="2400" dirty="0" err="1" smtClean="0"/>
              <a:t>DataFrame</a:t>
            </a:r>
            <a:r>
              <a:rPr lang="zh-CN" altLang="en-US" sz="2400" dirty="0" smtClean="0"/>
              <a:t>，如需要重投影到模型坐标参考系（</a:t>
            </a:r>
            <a:r>
              <a:rPr lang="en-US" sz="2400" dirty="0" smtClean="0"/>
              <a:t>CRS</a:t>
            </a:r>
            <a:r>
              <a:rPr lang="zh-CN" altLang="en-US" sz="2400" dirty="0" smtClean="0"/>
              <a:t>）上，然后映射到模型离散网格。</a:t>
            </a:r>
          </a:p>
          <a:p>
            <a:pPr algn="just"/>
            <a:r>
              <a:rPr lang="en-US" sz="2400" dirty="0" err="1" smtClean="0"/>
              <a:t>SFRmaker</a:t>
            </a:r>
            <a:r>
              <a:rPr lang="zh-CN" altLang="en-US" sz="2400" dirty="0" smtClean="0"/>
              <a:t>将</a:t>
            </a:r>
            <a:r>
              <a:rPr lang="en-US" sz="2400" dirty="0" err="1" smtClean="0"/>
              <a:t>linestrings</a:t>
            </a:r>
            <a:r>
              <a:rPr lang="zh-CN" altLang="en-US" sz="2400" dirty="0" smtClean="0"/>
              <a:t>分解为河段，各河段与一个有限差分单元重叠（图</a:t>
            </a:r>
            <a:r>
              <a:rPr lang="en-US" sz="2400" dirty="0" smtClean="0"/>
              <a:t>1</a:t>
            </a:r>
            <a:r>
              <a:rPr lang="zh-CN" altLang="en-US" sz="2400" dirty="0" smtClean="0"/>
              <a:t>），需要计算</a:t>
            </a:r>
            <a:r>
              <a:rPr lang="en-US" sz="2400" dirty="0" smtClean="0"/>
              <a:t>2</a:t>
            </a:r>
            <a:r>
              <a:rPr lang="zh-CN" altLang="en-US" sz="2400" dirty="0" smtClean="0"/>
              <a:t>个几何特征的相交，相交计算使用</a:t>
            </a:r>
            <a:r>
              <a:rPr lang="en-US" sz="2400" dirty="0" smtClean="0"/>
              <a:t>R-tree spatial index</a:t>
            </a:r>
            <a:r>
              <a:rPr lang="zh-CN" altLang="en-US" sz="2400" dirty="0" smtClean="0"/>
              <a:t>。</a:t>
            </a:r>
            <a:endParaRPr lang="zh-CN" altLang="en-US" sz="24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71406" y="976954"/>
            <a:ext cx="3427541" cy="523220"/>
          </a:xfrm>
          <a:prstGeom prst="rect">
            <a:avLst/>
          </a:prstGeom>
        </p:spPr>
        <p:txBody>
          <a:bodyPr wrap="none">
            <a:spAutoFit/>
          </a:bodyPr>
          <a:lstStyle/>
          <a:p>
            <a:r>
              <a:rPr lang="zh-CN" altLang="en-US" sz="2800" b="1" dirty="0" smtClean="0"/>
              <a:t>交错</a:t>
            </a:r>
            <a:r>
              <a:rPr lang="en-US" sz="2800" b="1" dirty="0" smtClean="0"/>
              <a:t>SFR</a:t>
            </a:r>
            <a:r>
              <a:rPr lang="zh-CN" altLang="en-US" sz="2800" b="1" dirty="0" smtClean="0"/>
              <a:t>河段的处理</a:t>
            </a:r>
            <a:endParaRPr lang="zh-CN" altLang="en-US" sz="2800" b="1" dirty="0"/>
          </a:p>
        </p:txBody>
      </p:sp>
      <p:sp>
        <p:nvSpPr>
          <p:cNvPr id="4" name="TextBox 3"/>
          <p:cNvSpPr txBox="1"/>
          <p:nvPr/>
        </p:nvSpPr>
        <p:spPr>
          <a:xfrm>
            <a:off x="0" y="5391709"/>
            <a:ext cx="9144000" cy="1323439"/>
          </a:xfrm>
          <a:prstGeom prst="rect">
            <a:avLst/>
          </a:prstGeom>
          <a:noFill/>
        </p:spPr>
        <p:txBody>
          <a:bodyPr wrap="square" rtlCol="0">
            <a:spAutoFit/>
          </a:bodyPr>
          <a:lstStyle/>
          <a:p>
            <a:r>
              <a:rPr lang="zh-CN" altLang="en-US" sz="2000" dirty="0" smtClean="0"/>
              <a:t>存在交错河段的情况（</a:t>
            </a:r>
            <a:r>
              <a:rPr lang="zh-CN" altLang="en-US" sz="2000" dirty="0" smtClean="0">
                <a:solidFill>
                  <a:srgbClr val="FF0000"/>
                </a:solidFill>
              </a:rPr>
              <a:t>较大的网格单元和高密度的河网</a:t>
            </a:r>
            <a:r>
              <a:rPr lang="zh-CN" altLang="en-US" sz="2000" dirty="0" smtClean="0"/>
              <a:t>，如图</a:t>
            </a:r>
            <a:r>
              <a:rPr lang="en-US" sz="2000" dirty="0" smtClean="0"/>
              <a:t>3</a:t>
            </a:r>
            <a:r>
              <a:rPr lang="zh-CN" altLang="en-US" sz="2000" dirty="0" smtClean="0"/>
              <a:t>）。</a:t>
            </a:r>
            <a:r>
              <a:rPr lang="en-US" sz="2000" dirty="0" err="1" smtClean="0"/>
              <a:t>SFRmaker</a:t>
            </a:r>
            <a:r>
              <a:rPr lang="zh-CN" altLang="en-US" sz="2000" dirty="0" smtClean="0"/>
              <a:t>可以合并交错河段。</a:t>
            </a:r>
          </a:p>
          <a:p>
            <a:r>
              <a:rPr lang="zh-CN" altLang="en-US" sz="2000" dirty="0" smtClean="0"/>
              <a:t>水力传导度与河段长度、宽度和河床的垂向水力传导度</a:t>
            </a:r>
            <a:r>
              <a:rPr lang="en-US" sz="2000" dirty="0" smtClean="0"/>
              <a:t>(</a:t>
            </a:r>
            <a:r>
              <a:rPr lang="en-US" sz="2000" dirty="0" err="1" smtClean="0"/>
              <a:t>K</a:t>
            </a:r>
            <a:r>
              <a:rPr lang="en-US" sz="2000" baseline="-25000" dirty="0" err="1" smtClean="0"/>
              <a:t>v</a:t>
            </a:r>
            <a:r>
              <a:rPr lang="en-US" sz="2000" dirty="0" smtClean="0"/>
              <a:t>)</a:t>
            </a:r>
            <a:r>
              <a:rPr lang="zh-CN" altLang="en-US" sz="2000" dirty="0" smtClean="0"/>
              <a:t>除以河床厚度等有关。</a:t>
            </a:r>
            <a:r>
              <a:rPr lang="en-US" sz="2000" dirty="0" err="1" smtClean="0"/>
              <a:t>SFRmaker</a:t>
            </a:r>
            <a:r>
              <a:rPr lang="zh-CN" altLang="en-US" sz="2000" dirty="0" smtClean="0"/>
              <a:t>通过</a:t>
            </a:r>
            <a:r>
              <a:rPr lang="en-US" sz="2000" dirty="0" err="1" smtClean="0"/>
              <a:t>K</a:t>
            </a:r>
            <a:r>
              <a:rPr lang="en-US" sz="2000" baseline="-25000" dirty="0" err="1" smtClean="0"/>
              <a:t>v</a:t>
            </a:r>
            <a:r>
              <a:rPr lang="zh-CN" altLang="en-US" sz="2000" dirty="0" smtClean="0"/>
              <a:t>项调整传导度</a:t>
            </a:r>
            <a:r>
              <a:rPr lang="zh-CN" altLang="en-US" sz="2000" dirty="0" smtClean="0"/>
              <a:t>。</a:t>
            </a:r>
            <a:endParaRPr lang="zh-CN" altLang="en-US" sz="2000" dirty="0" smtClean="0"/>
          </a:p>
        </p:txBody>
      </p:sp>
      <p:pic>
        <p:nvPicPr>
          <p:cNvPr id="5122" name="Picture 2"/>
          <p:cNvPicPr>
            <a:picLocks noChangeAspect="1" noChangeArrowheads="1"/>
          </p:cNvPicPr>
          <p:nvPr/>
        </p:nvPicPr>
        <p:blipFill>
          <a:blip r:embed="rId2"/>
          <a:srcRect/>
          <a:stretch>
            <a:fillRect/>
          </a:stretch>
        </p:blipFill>
        <p:spPr bwMode="auto">
          <a:xfrm>
            <a:off x="1714480" y="1457056"/>
            <a:ext cx="5615003" cy="3920489"/>
          </a:xfrm>
          <a:prstGeom prst="rect">
            <a:avLst/>
          </a:prstGeom>
          <a:noFill/>
          <a:ln w="9525">
            <a:noFill/>
            <a:miter lim="800000"/>
            <a:headEnd/>
            <a:tailEnd/>
          </a:ln>
          <a:effectLst/>
        </p:spPr>
      </p:pic>
      <p:sp>
        <p:nvSpPr>
          <p:cNvPr id="5" name="TextBox 4"/>
          <p:cNvSpPr txBox="1"/>
          <p:nvPr/>
        </p:nvSpPr>
        <p:spPr>
          <a:xfrm>
            <a:off x="5572132" y="2571744"/>
            <a:ext cx="1643074" cy="400110"/>
          </a:xfrm>
          <a:prstGeom prst="rect">
            <a:avLst/>
          </a:prstGeom>
          <a:noFill/>
        </p:spPr>
        <p:txBody>
          <a:bodyPr wrap="square" rtlCol="0">
            <a:spAutoFit/>
          </a:bodyPr>
          <a:lstStyle/>
          <a:p>
            <a:r>
              <a:rPr lang="zh-CN" altLang="en-US" sz="2000" b="1" dirty="0" smtClean="0">
                <a:solidFill>
                  <a:srgbClr val="FF0000"/>
                </a:solidFill>
              </a:rPr>
              <a:t>交错河段</a:t>
            </a:r>
            <a:endParaRPr lang="zh-CN" altLang="en-US" sz="2000" b="1" dirty="0">
              <a:solidFill>
                <a:srgbClr val="FF0000"/>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2844" y="1071546"/>
            <a:ext cx="2202847" cy="523220"/>
          </a:xfrm>
          <a:prstGeom prst="rect">
            <a:avLst/>
          </a:prstGeom>
        </p:spPr>
        <p:txBody>
          <a:bodyPr wrap="none">
            <a:spAutoFit/>
          </a:bodyPr>
          <a:lstStyle/>
          <a:p>
            <a:r>
              <a:rPr lang="en-US" sz="2800" b="1" dirty="0" smtClean="0"/>
              <a:t>MERAS</a:t>
            </a:r>
            <a:r>
              <a:rPr lang="zh-CN" altLang="en-US" sz="2800" b="1" dirty="0" smtClean="0"/>
              <a:t>示例</a:t>
            </a:r>
            <a:endParaRPr lang="zh-CN" altLang="en-US" sz="2800" b="1" dirty="0"/>
          </a:p>
        </p:txBody>
      </p:sp>
      <p:sp>
        <p:nvSpPr>
          <p:cNvPr id="3" name="TextBox 2"/>
          <p:cNvSpPr txBox="1"/>
          <p:nvPr/>
        </p:nvSpPr>
        <p:spPr>
          <a:xfrm>
            <a:off x="0" y="1785926"/>
            <a:ext cx="5643570" cy="1754326"/>
          </a:xfrm>
          <a:prstGeom prst="rect">
            <a:avLst/>
          </a:prstGeom>
          <a:noFill/>
        </p:spPr>
        <p:txBody>
          <a:bodyPr wrap="square" rtlCol="0">
            <a:spAutoFit/>
          </a:bodyPr>
          <a:lstStyle/>
          <a:p>
            <a:pPr>
              <a:lnSpc>
                <a:spcPct val="150000"/>
              </a:lnSpc>
            </a:pPr>
            <a:r>
              <a:rPr lang="en-US" sz="2400" dirty="0" smtClean="0"/>
              <a:t>Mississippi Embayment Regional Aquifer System or </a:t>
            </a:r>
            <a:r>
              <a:rPr lang="en-US" sz="2400" dirty="0" smtClean="0">
                <a:solidFill>
                  <a:srgbClr val="FF0000"/>
                </a:solidFill>
              </a:rPr>
              <a:t>MERAS </a:t>
            </a:r>
            <a:r>
              <a:rPr lang="en-US" sz="2400" dirty="0" smtClean="0"/>
              <a:t>model</a:t>
            </a:r>
            <a:endParaRPr lang="zh-CN" altLang="en-US" sz="2400" dirty="0" smtClean="0"/>
          </a:p>
          <a:p>
            <a:pPr>
              <a:lnSpc>
                <a:spcPct val="150000"/>
              </a:lnSpc>
            </a:pPr>
            <a:r>
              <a:rPr lang="en-US" sz="2400" dirty="0" err="1" smtClean="0"/>
              <a:t>SFRmaker</a:t>
            </a:r>
            <a:r>
              <a:rPr lang="zh-CN" altLang="en-US" sz="2400" dirty="0" smtClean="0"/>
              <a:t>的配置文件（</a:t>
            </a:r>
            <a:r>
              <a:rPr lang="en-US" sz="2400" dirty="0" smtClean="0"/>
              <a:t>YAML</a:t>
            </a:r>
            <a:r>
              <a:rPr lang="zh-CN" altLang="en-US" sz="2400" dirty="0" smtClean="0"/>
              <a:t>格式）</a:t>
            </a:r>
            <a:r>
              <a:rPr lang="zh-CN" altLang="en-US" sz="2400" dirty="0" smtClean="0"/>
              <a:t>。</a:t>
            </a:r>
            <a:endParaRPr lang="zh-CN" altLang="en-US" sz="2400" dirty="0" smtClean="0"/>
          </a:p>
        </p:txBody>
      </p:sp>
      <p:pic>
        <p:nvPicPr>
          <p:cNvPr id="1026" name="Picture 2"/>
          <p:cNvPicPr>
            <a:picLocks noChangeAspect="1" noChangeArrowheads="1"/>
          </p:cNvPicPr>
          <p:nvPr/>
        </p:nvPicPr>
        <p:blipFill>
          <a:blip r:embed="rId2"/>
          <a:srcRect/>
          <a:stretch>
            <a:fillRect/>
          </a:stretch>
        </p:blipFill>
        <p:spPr bwMode="auto">
          <a:xfrm>
            <a:off x="5239277" y="928670"/>
            <a:ext cx="3904755" cy="5699486"/>
          </a:xfrm>
          <a:prstGeom prst="rect">
            <a:avLst/>
          </a:prstGeom>
          <a:noFill/>
          <a:ln w="9525">
            <a:noFill/>
            <a:miter lim="800000"/>
            <a:headEnd/>
            <a:tailEnd/>
          </a:ln>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1406" y="1000108"/>
            <a:ext cx="2202847" cy="523220"/>
          </a:xfrm>
          <a:prstGeom prst="rect">
            <a:avLst/>
          </a:prstGeom>
        </p:spPr>
        <p:txBody>
          <a:bodyPr wrap="none">
            <a:spAutoFit/>
          </a:bodyPr>
          <a:lstStyle/>
          <a:p>
            <a:r>
              <a:rPr lang="en-US" sz="2800" b="1" dirty="0" smtClean="0"/>
              <a:t>MERAS</a:t>
            </a:r>
            <a:r>
              <a:rPr lang="zh-CN" altLang="en-US" sz="2800" b="1" dirty="0" smtClean="0"/>
              <a:t>示例</a:t>
            </a:r>
            <a:endParaRPr lang="zh-CN" altLang="en-US" sz="2800" b="1" dirty="0"/>
          </a:p>
        </p:txBody>
      </p:sp>
      <p:pic>
        <p:nvPicPr>
          <p:cNvPr id="2050" name="Picture 2"/>
          <p:cNvPicPr>
            <a:picLocks noChangeAspect="1" noChangeArrowheads="1"/>
          </p:cNvPicPr>
          <p:nvPr/>
        </p:nvPicPr>
        <p:blipFill>
          <a:blip r:embed="rId2"/>
          <a:srcRect/>
          <a:stretch>
            <a:fillRect/>
          </a:stretch>
        </p:blipFill>
        <p:spPr bwMode="auto">
          <a:xfrm>
            <a:off x="13683" y="1514485"/>
            <a:ext cx="5558449" cy="5129225"/>
          </a:xfrm>
          <a:prstGeom prst="rect">
            <a:avLst/>
          </a:prstGeom>
          <a:noFill/>
          <a:ln w="9525">
            <a:noFill/>
            <a:miter lim="800000"/>
            <a:headEnd/>
            <a:tailEnd/>
          </a:ln>
          <a:effectLst/>
        </p:spPr>
      </p:pic>
      <p:sp>
        <p:nvSpPr>
          <p:cNvPr id="4" name="TextBox 3"/>
          <p:cNvSpPr txBox="1"/>
          <p:nvPr/>
        </p:nvSpPr>
        <p:spPr>
          <a:xfrm>
            <a:off x="5572132" y="5721510"/>
            <a:ext cx="3500430" cy="707886"/>
          </a:xfrm>
          <a:prstGeom prst="rect">
            <a:avLst/>
          </a:prstGeom>
          <a:noFill/>
        </p:spPr>
        <p:txBody>
          <a:bodyPr wrap="square" rtlCol="0">
            <a:spAutoFit/>
          </a:bodyPr>
          <a:lstStyle/>
          <a:p>
            <a:r>
              <a:rPr lang="en-US" sz="2000" dirty="0" smtClean="0"/>
              <a:t>Fig.4 MERAS </a:t>
            </a:r>
            <a:r>
              <a:rPr lang="en-US" sz="2000" dirty="0" smtClean="0">
                <a:solidFill>
                  <a:srgbClr val="FF0000"/>
                </a:solidFill>
              </a:rPr>
              <a:t>model extent </a:t>
            </a:r>
            <a:r>
              <a:rPr lang="en-US" sz="2000" dirty="0" smtClean="0"/>
              <a:t>with </a:t>
            </a:r>
            <a:r>
              <a:rPr lang="en-US" sz="2000" dirty="0" smtClean="0"/>
              <a:t>streams</a:t>
            </a:r>
            <a:endParaRPr lang="zh-CN" altLang="en-US" sz="2000" dirty="0" smtClean="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a:stretch>
            <a:fillRect/>
          </a:stretch>
        </p:blipFill>
        <p:spPr bwMode="auto">
          <a:xfrm>
            <a:off x="3500430" y="1000108"/>
            <a:ext cx="5579307" cy="3701394"/>
          </a:xfrm>
          <a:prstGeom prst="rect">
            <a:avLst/>
          </a:prstGeom>
          <a:noFill/>
          <a:ln w="9525">
            <a:noFill/>
            <a:miter lim="800000"/>
            <a:headEnd/>
            <a:tailEnd/>
          </a:ln>
          <a:effectLst/>
        </p:spPr>
      </p:pic>
      <p:sp>
        <p:nvSpPr>
          <p:cNvPr id="3" name="矩形 2"/>
          <p:cNvSpPr/>
          <p:nvPr/>
        </p:nvSpPr>
        <p:spPr>
          <a:xfrm>
            <a:off x="71406" y="1000108"/>
            <a:ext cx="2202847" cy="523220"/>
          </a:xfrm>
          <a:prstGeom prst="rect">
            <a:avLst/>
          </a:prstGeom>
        </p:spPr>
        <p:txBody>
          <a:bodyPr wrap="none">
            <a:spAutoFit/>
          </a:bodyPr>
          <a:lstStyle/>
          <a:p>
            <a:r>
              <a:rPr lang="en-US" sz="2800" b="1" dirty="0" smtClean="0"/>
              <a:t>MERAS</a:t>
            </a:r>
            <a:r>
              <a:rPr lang="zh-CN" altLang="en-US" sz="2800" b="1" dirty="0" smtClean="0"/>
              <a:t>示例</a:t>
            </a:r>
            <a:endParaRPr lang="zh-CN" altLang="en-US" sz="2800" b="1" dirty="0"/>
          </a:p>
        </p:txBody>
      </p:sp>
      <p:sp>
        <p:nvSpPr>
          <p:cNvPr id="4" name="TextBox 3"/>
          <p:cNvSpPr txBox="1"/>
          <p:nvPr/>
        </p:nvSpPr>
        <p:spPr>
          <a:xfrm>
            <a:off x="0" y="5929330"/>
            <a:ext cx="9144000" cy="707886"/>
          </a:xfrm>
          <a:prstGeom prst="rect">
            <a:avLst/>
          </a:prstGeom>
          <a:noFill/>
        </p:spPr>
        <p:txBody>
          <a:bodyPr wrap="square" rtlCol="0">
            <a:spAutoFit/>
          </a:bodyPr>
          <a:lstStyle/>
          <a:p>
            <a:r>
              <a:rPr lang="en-US" altLang="zh-CN" sz="2000" dirty="0" err="1" smtClean="0"/>
              <a:t>SFRmaker</a:t>
            </a:r>
            <a:r>
              <a:rPr lang="zh-CN" altLang="en-US" sz="2000" dirty="0" smtClean="0"/>
              <a:t>输出的用于</a:t>
            </a:r>
            <a:r>
              <a:rPr lang="en-US" altLang="zh-CN" sz="2000" dirty="0" smtClean="0"/>
              <a:t>SFR</a:t>
            </a:r>
            <a:r>
              <a:rPr lang="zh-CN" altLang="en-US" sz="2000" dirty="0" smtClean="0"/>
              <a:t>软件包的</a:t>
            </a:r>
            <a:r>
              <a:rPr lang="en-US" altLang="zh-CN" sz="2000" dirty="0" err="1" smtClean="0"/>
              <a:t>shapefile</a:t>
            </a:r>
            <a:r>
              <a:rPr lang="zh-CN" altLang="en-US" sz="2000" dirty="0" smtClean="0"/>
              <a:t>文件显示。河段交错有问题的地方，需要手动修改源</a:t>
            </a:r>
            <a:r>
              <a:rPr lang="en-US" altLang="zh-CN" sz="2000" dirty="0" err="1" smtClean="0"/>
              <a:t>shapefile</a:t>
            </a:r>
            <a:r>
              <a:rPr lang="zh-CN" altLang="en-US" sz="2000" dirty="0" smtClean="0"/>
              <a:t>文件河网，再运行</a:t>
            </a:r>
            <a:r>
              <a:rPr lang="en-US" altLang="zh-CN" sz="2000" dirty="0" err="1" smtClean="0"/>
              <a:t>SFRmaker</a:t>
            </a:r>
            <a:endParaRPr lang="zh-CN" altLang="en-US" sz="2000" dirty="0"/>
          </a:p>
        </p:txBody>
      </p:sp>
      <p:sp>
        <p:nvSpPr>
          <p:cNvPr id="5" name="TextBox 4"/>
          <p:cNvSpPr txBox="1"/>
          <p:nvPr/>
        </p:nvSpPr>
        <p:spPr>
          <a:xfrm>
            <a:off x="0" y="1643050"/>
            <a:ext cx="3428992" cy="707886"/>
          </a:xfrm>
          <a:prstGeom prst="rect">
            <a:avLst/>
          </a:prstGeom>
          <a:noFill/>
        </p:spPr>
        <p:txBody>
          <a:bodyPr wrap="square" rtlCol="0">
            <a:spAutoFit/>
          </a:bodyPr>
          <a:lstStyle/>
          <a:p>
            <a:r>
              <a:rPr lang="zh-CN" altLang="en-US" sz="2000" dirty="0" smtClean="0"/>
              <a:t>使用配置文件，生成</a:t>
            </a:r>
            <a:r>
              <a:rPr lang="en-US" sz="2000" dirty="0" smtClean="0"/>
              <a:t>SFR</a:t>
            </a:r>
            <a:r>
              <a:rPr lang="zh-CN" altLang="en-US" sz="2000" dirty="0" smtClean="0"/>
              <a:t>软件包的输入</a:t>
            </a:r>
            <a:r>
              <a:rPr lang="zh-CN" altLang="en-US" sz="2000" dirty="0" smtClean="0"/>
              <a:t>：</a:t>
            </a:r>
            <a:endParaRPr lang="zh-CN" altLang="en-US" sz="2000" dirty="0" smtClean="0"/>
          </a:p>
        </p:txBody>
      </p:sp>
      <p:pic>
        <p:nvPicPr>
          <p:cNvPr id="6" name="图片 5"/>
          <p:cNvPicPr/>
          <p:nvPr/>
        </p:nvPicPr>
        <p:blipFill>
          <a:blip r:embed="rId3"/>
          <a:srcRect/>
          <a:stretch>
            <a:fillRect/>
          </a:stretch>
        </p:blipFill>
        <p:spPr bwMode="auto">
          <a:xfrm>
            <a:off x="571472" y="2357430"/>
            <a:ext cx="2357454" cy="571504"/>
          </a:xfrm>
          <a:prstGeom prst="rect">
            <a:avLst/>
          </a:prstGeom>
          <a:noFill/>
          <a:ln w="9525">
            <a:noFill/>
            <a:miter lim="800000"/>
            <a:headEnd/>
            <a:tailEnd/>
          </a:ln>
        </p:spPr>
      </p:pic>
      <p:sp>
        <p:nvSpPr>
          <p:cNvPr id="7" name="TextBox 6"/>
          <p:cNvSpPr txBox="1"/>
          <p:nvPr/>
        </p:nvSpPr>
        <p:spPr>
          <a:xfrm>
            <a:off x="0" y="3500438"/>
            <a:ext cx="3643306" cy="1569660"/>
          </a:xfrm>
          <a:prstGeom prst="rect">
            <a:avLst/>
          </a:prstGeom>
          <a:noFill/>
        </p:spPr>
        <p:txBody>
          <a:bodyPr wrap="square" rtlCol="0">
            <a:spAutoFit/>
          </a:bodyPr>
          <a:lstStyle/>
          <a:p>
            <a:r>
              <a:rPr lang="zh-CN" altLang="en-US" sz="2400" dirty="0" smtClean="0"/>
              <a:t>将生成一个</a:t>
            </a:r>
            <a:r>
              <a:rPr lang="en-US" sz="2400" dirty="0" smtClean="0"/>
              <a:t>SFR</a:t>
            </a:r>
            <a:r>
              <a:rPr lang="zh-CN" altLang="en-US" sz="2400" dirty="0" smtClean="0"/>
              <a:t>软件包输入文件，表征</a:t>
            </a:r>
            <a:r>
              <a:rPr lang="en-US" sz="2400" dirty="0" smtClean="0"/>
              <a:t>SFR</a:t>
            </a:r>
            <a:r>
              <a:rPr lang="zh-CN" altLang="en-US" sz="2400" dirty="0" smtClean="0"/>
              <a:t>输入的</a:t>
            </a:r>
            <a:r>
              <a:rPr lang="en-US" sz="2400" dirty="0" smtClean="0"/>
              <a:t>CSV</a:t>
            </a:r>
            <a:r>
              <a:rPr lang="zh-CN" altLang="en-US" sz="2400" dirty="0" smtClean="0"/>
              <a:t>表，和可视化</a:t>
            </a:r>
            <a:r>
              <a:rPr lang="en-US" sz="2400" dirty="0" smtClean="0"/>
              <a:t>SFR</a:t>
            </a:r>
            <a:r>
              <a:rPr lang="zh-CN" altLang="en-US" sz="2400" dirty="0" smtClean="0"/>
              <a:t>软件的</a:t>
            </a:r>
            <a:r>
              <a:rPr lang="en-US" sz="2400" dirty="0" err="1" smtClean="0"/>
              <a:t>shapefile</a:t>
            </a:r>
            <a:r>
              <a:rPr lang="zh-CN" altLang="en-US" sz="2400" dirty="0" smtClean="0"/>
              <a:t>文件</a:t>
            </a:r>
            <a:r>
              <a:rPr lang="zh-CN" altLang="en-US" sz="2400" dirty="0" smtClean="0"/>
              <a:t>。</a:t>
            </a:r>
            <a:endParaRPr lang="zh-CN" altLang="en-US" sz="2400" dirty="0" smtClean="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2" y="5929330"/>
            <a:ext cx="9144000" cy="1015663"/>
          </a:xfrm>
          <a:prstGeom prst="rect">
            <a:avLst/>
          </a:prstGeom>
          <a:noFill/>
        </p:spPr>
        <p:txBody>
          <a:bodyPr wrap="square" rtlCol="0">
            <a:spAutoFit/>
          </a:bodyPr>
          <a:lstStyle/>
          <a:p>
            <a:r>
              <a:rPr lang="en-US" sz="2000" dirty="0" smtClean="0">
                <a:solidFill>
                  <a:srgbClr val="FF0000"/>
                </a:solidFill>
              </a:rPr>
              <a:t>M. Bakker, et al. 2016. Scripting MODFLOW Model Development Using Python and </a:t>
            </a:r>
            <a:r>
              <a:rPr lang="en-US" sz="2000" dirty="0" err="1" smtClean="0">
                <a:solidFill>
                  <a:srgbClr val="FF0000"/>
                </a:solidFill>
              </a:rPr>
              <a:t>FloPy</a:t>
            </a:r>
            <a:r>
              <a:rPr lang="en-US" sz="2000" dirty="0" smtClean="0">
                <a:solidFill>
                  <a:srgbClr val="FF0000"/>
                </a:solidFill>
              </a:rPr>
              <a:t>. 54(5): 733-739.</a:t>
            </a:r>
            <a:endParaRPr lang="zh-CN" altLang="en-US" sz="2000" dirty="0" smtClean="0">
              <a:solidFill>
                <a:srgbClr val="FF0000"/>
              </a:solidFill>
            </a:endParaRPr>
          </a:p>
          <a:p>
            <a:endParaRPr lang="zh-CN" altLang="en-US" sz="2000" dirty="0"/>
          </a:p>
        </p:txBody>
      </p:sp>
      <p:sp>
        <p:nvSpPr>
          <p:cNvPr id="3" name="TextBox 2"/>
          <p:cNvSpPr txBox="1"/>
          <p:nvPr/>
        </p:nvSpPr>
        <p:spPr>
          <a:xfrm>
            <a:off x="71406" y="952103"/>
            <a:ext cx="9072594" cy="5816977"/>
          </a:xfrm>
          <a:prstGeom prst="rect">
            <a:avLst/>
          </a:prstGeom>
          <a:noFill/>
        </p:spPr>
        <p:txBody>
          <a:bodyPr wrap="square" rtlCol="0">
            <a:spAutoFit/>
          </a:bodyPr>
          <a:lstStyle/>
          <a:p>
            <a:pPr>
              <a:lnSpc>
                <a:spcPct val="150000"/>
              </a:lnSpc>
            </a:pPr>
            <a:r>
              <a:rPr lang="zh-CN" altLang="en-US" sz="2800" dirty="0" smtClean="0">
                <a:latin typeface="黑体" pitchFamily="49" charset="-122"/>
                <a:ea typeface="黑体" pitchFamily="49" charset="-122"/>
              </a:rPr>
              <a:t>简单示例代码</a:t>
            </a:r>
            <a:endParaRPr lang="en-US" altLang="zh-CN" sz="2800" dirty="0" smtClean="0">
              <a:latin typeface="黑体" pitchFamily="49" charset="-122"/>
              <a:ea typeface="黑体" pitchFamily="49" charset="-122"/>
            </a:endParaRPr>
          </a:p>
          <a:p>
            <a:pPr>
              <a:lnSpc>
                <a:spcPct val="150000"/>
              </a:lnSpc>
            </a:pPr>
            <a:r>
              <a:rPr lang="zh-CN" altLang="en-US" sz="2400" dirty="0" smtClean="0">
                <a:latin typeface="黑体" pitchFamily="49" charset="-122"/>
                <a:ea typeface="黑体" pitchFamily="49" charset="-122"/>
              </a:rPr>
              <a:t>恒定</a:t>
            </a:r>
            <a:r>
              <a:rPr lang="en-US" sz="2400" dirty="0" smtClean="0">
                <a:latin typeface="黑体" pitchFamily="49" charset="-122"/>
                <a:ea typeface="黑体" pitchFamily="49" charset="-122"/>
              </a:rPr>
              <a:t>1D</a:t>
            </a:r>
            <a:r>
              <a:rPr lang="zh-CN" altLang="en-US" sz="2400" dirty="0" smtClean="0">
                <a:latin typeface="黑体" pitchFamily="49" charset="-122"/>
                <a:ea typeface="黑体" pitchFamily="49" charset="-122"/>
              </a:rPr>
              <a:t>，</a:t>
            </a:r>
            <a:r>
              <a:rPr lang="en-US" sz="2400" dirty="0" smtClean="0">
                <a:latin typeface="黑体" pitchFamily="49" charset="-122"/>
                <a:ea typeface="黑体" pitchFamily="49" charset="-122"/>
              </a:rPr>
              <a:t>2</a:t>
            </a:r>
            <a:r>
              <a:rPr lang="zh-CN" altLang="en-US" sz="2400" dirty="0" smtClean="0">
                <a:latin typeface="黑体" pitchFamily="49" charset="-122"/>
                <a:ea typeface="黑体" pitchFamily="49" charset="-122"/>
              </a:rPr>
              <a:t>个长的地下通道（有固定的</a:t>
            </a:r>
            <a:r>
              <a:rPr lang="en-US" sz="2400" dirty="0" smtClean="0">
                <a:latin typeface="黑体" pitchFamily="49" charset="-122"/>
                <a:ea typeface="黑体" pitchFamily="49" charset="-122"/>
              </a:rPr>
              <a:t>20m</a:t>
            </a:r>
            <a:r>
              <a:rPr lang="zh-CN" altLang="en-US" sz="2400" dirty="0" smtClean="0">
                <a:latin typeface="黑体" pitchFamily="49" charset="-122"/>
                <a:ea typeface="黑体" pitchFamily="49" charset="-122"/>
              </a:rPr>
              <a:t>水位）之间的非承压含水层</a:t>
            </a:r>
            <a:r>
              <a:rPr lang="en-US" sz="2400" dirty="0" smtClean="0">
                <a:latin typeface="黑体" pitchFamily="49" charset="-122"/>
                <a:ea typeface="黑体" pitchFamily="49" charset="-122"/>
              </a:rPr>
              <a:t>(unconfined)</a:t>
            </a:r>
            <a:r>
              <a:rPr lang="zh-CN" altLang="en-US" sz="2400" dirty="0" smtClean="0">
                <a:latin typeface="黑体" pitchFamily="49" charset="-122"/>
                <a:ea typeface="黑体" pitchFamily="49" charset="-122"/>
              </a:rPr>
              <a:t>流动，地下通道中心有</a:t>
            </a:r>
            <a:r>
              <a:rPr lang="en-US" sz="2400" dirty="0" smtClean="0">
                <a:latin typeface="黑体" pitchFamily="49" charset="-122"/>
                <a:ea typeface="黑体" pitchFamily="49" charset="-122"/>
              </a:rPr>
              <a:t>2000m</a:t>
            </a:r>
            <a:r>
              <a:rPr lang="zh-CN" altLang="en-US" sz="2400" dirty="0" smtClean="0">
                <a:latin typeface="黑体" pitchFamily="49" charset="-122"/>
                <a:ea typeface="黑体" pitchFamily="49" charset="-122"/>
              </a:rPr>
              <a:t>间距。</a:t>
            </a:r>
            <a:r>
              <a:rPr lang="zh-CN" altLang="en-US" sz="2400" dirty="0" smtClean="0">
                <a:solidFill>
                  <a:srgbClr val="FF0000"/>
                </a:solidFill>
                <a:latin typeface="黑体" pitchFamily="49" charset="-122"/>
                <a:ea typeface="黑体" pitchFamily="49" charset="-122"/>
              </a:rPr>
              <a:t>含水层底部高程为</a:t>
            </a:r>
            <a:r>
              <a:rPr lang="en-US" sz="2400" dirty="0" smtClean="0">
                <a:solidFill>
                  <a:srgbClr val="FF0000"/>
                </a:solidFill>
                <a:latin typeface="黑体" pitchFamily="49" charset="-122"/>
                <a:ea typeface="黑体" pitchFamily="49" charset="-122"/>
              </a:rPr>
              <a:t>0m</a:t>
            </a:r>
            <a:r>
              <a:rPr lang="zh-CN" altLang="en-US" sz="2400" dirty="0" smtClean="0">
                <a:solidFill>
                  <a:srgbClr val="FF0000"/>
                </a:solidFill>
                <a:latin typeface="黑体" pitchFamily="49" charset="-122"/>
                <a:ea typeface="黑体" pitchFamily="49" charset="-122"/>
              </a:rPr>
              <a:t>，顶部高程为</a:t>
            </a:r>
            <a:r>
              <a:rPr lang="en-US" sz="2400" dirty="0" smtClean="0">
                <a:solidFill>
                  <a:srgbClr val="FF0000"/>
                </a:solidFill>
                <a:latin typeface="黑体" pitchFamily="49" charset="-122"/>
                <a:ea typeface="黑体" pitchFamily="49" charset="-122"/>
              </a:rPr>
              <a:t>50m</a:t>
            </a:r>
            <a:r>
              <a:rPr lang="zh-CN" altLang="en-US" sz="2400" dirty="0" smtClean="0">
                <a:latin typeface="黑体" pitchFamily="49" charset="-122"/>
                <a:ea typeface="黑体" pitchFamily="49" charset="-122"/>
              </a:rPr>
              <a:t>。水力传导度为</a:t>
            </a:r>
            <a:r>
              <a:rPr lang="en-US" sz="2400" dirty="0" smtClean="0">
                <a:solidFill>
                  <a:srgbClr val="FF0000"/>
                </a:solidFill>
                <a:latin typeface="黑体" pitchFamily="49" charset="-122"/>
                <a:ea typeface="黑体" pitchFamily="49" charset="-122"/>
              </a:rPr>
              <a:t>1m/d</a:t>
            </a:r>
            <a:r>
              <a:rPr lang="zh-CN" altLang="en-US" sz="2400" dirty="0" smtClean="0">
                <a:latin typeface="黑体" pitchFamily="49" charset="-122"/>
                <a:ea typeface="黑体" pitchFamily="49" charset="-122"/>
              </a:rPr>
              <a:t>，地下水补充量</a:t>
            </a:r>
            <a:r>
              <a:rPr lang="en-US" sz="2400" dirty="0" smtClean="0">
                <a:latin typeface="黑体" pitchFamily="49" charset="-122"/>
                <a:ea typeface="黑体" pitchFamily="49" charset="-122"/>
              </a:rPr>
              <a:t>(recharge)</a:t>
            </a:r>
            <a:r>
              <a:rPr lang="zh-CN" altLang="en-US" sz="2400" dirty="0" smtClean="0">
                <a:latin typeface="黑体" pitchFamily="49" charset="-122"/>
                <a:ea typeface="黑体" pitchFamily="49" charset="-122"/>
              </a:rPr>
              <a:t>为</a:t>
            </a:r>
            <a:r>
              <a:rPr lang="en-US" sz="2400" dirty="0" smtClean="0">
                <a:solidFill>
                  <a:srgbClr val="FF0000"/>
                </a:solidFill>
                <a:latin typeface="黑体" pitchFamily="49" charset="-122"/>
                <a:ea typeface="黑体" pitchFamily="49" charset="-122"/>
              </a:rPr>
              <a:t>1mm/d</a:t>
            </a:r>
            <a:r>
              <a:rPr lang="zh-CN" altLang="en-US" sz="2400" dirty="0" smtClean="0">
                <a:latin typeface="黑体" pitchFamily="49" charset="-122"/>
                <a:ea typeface="黑体" pitchFamily="49" charset="-122"/>
              </a:rPr>
              <a:t>。</a:t>
            </a:r>
            <a:endParaRPr lang="en-US" altLang="zh-CN" sz="2400" dirty="0" smtClean="0">
              <a:latin typeface="黑体" pitchFamily="49" charset="-122"/>
              <a:ea typeface="黑体" pitchFamily="49" charset="-122"/>
            </a:endParaRPr>
          </a:p>
          <a:p>
            <a:pPr>
              <a:lnSpc>
                <a:spcPct val="150000"/>
              </a:lnSpc>
            </a:pPr>
            <a:r>
              <a:rPr lang="zh-CN" altLang="en-US" sz="2400" dirty="0" smtClean="0">
                <a:latin typeface="黑体" pitchFamily="49" charset="-122"/>
                <a:ea typeface="黑体" pitchFamily="49" charset="-122"/>
              </a:rPr>
              <a:t>有</a:t>
            </a:r>
            <a:r>
              <a:rPr lang="en-US" sz="2400" dirty="0" smtClean="0">
                <a:latin typeface="黑体" pitchFamily="49" charset="-122"/>
                <a:ea typeface="黑体" pitchFamily="49" charset="-122"/>
              </a:rPr>
              <a:t>2</a:t>
            </a:r>
            <a:r>
              <a:rPr lang="zh-CN" altLang="en-US" sz="2400" dirty="0" smtClean="0">
                <a:latin typeface="黑体" pitchFamily="49" charset="-122"/>
                <a:ea typeface="黑体" pitchFamily="49" charset="-122"/>
              </a:rPr>
              <a:t>个沟道与地下通道并行，一个在左通道的</a:t>
            </a:r>
            <a:r>
              <a:rPr lang="en-US" sz="2400" dirty="0" smtClean="0">
                <a:latin typeface="黑体" pitchFamily="49" charset="-122"/>
                <a:ea typeface="黑体" pitchFamily="49" charset="-122"/>
              </a:rPr>
              <a:t>500m</a:t>
            </a:r>
            <a:r>
              <a:rPr lang="zh-CN" altLang="en-US" sz="2400" dirty="0" smtClean="0">
                <a:latin typeface="黑体" pitchFamily="49" charset="-122"/>
                <a:ea typeface="黑体" pitchFamily="49" charset="-122"/>
              </a:rPr>
              <a:t>处，一个在右通道的</a:t>
            </a:r>
            <a:r>
              <a:rPr lang="en-US" sz="2400" dirty="0" smtClean="0">
                <a:latin typeface="黑体" pitchFamily="49" charset="-122"/>
                <a:ea typeface="黑体" pitchFamily="49" charset="-122"/>
              </a:rPr>
              <a:t>500m</a:t>
            </a:r>
            <a:r>
              <a:rPr lang="zh-CN" altLang="en-US" sz="2400" dirty="0" smtClean="0">
                <a:latin typeface="黑体" pitchFamily="49" charset="-122"/>
                <a:ea typeface="黑体" pitchFamily="49" charset="-122"/>
              </a:rPr>
              <a:t>处。</a:t>
            </a:r>
            <a:endParaRPr lang="en-US" altLang="zh-CN" sz="2400" dirty="0" smtClean="0">
              <a:latin typeface="黑体" pitchFamily="49" charset="-122"/>
              <a:ea typeface="黑体" pitchFamily="49" charset="-122"/>
            </a:endParaRPr>
          </a:p>
          <a:p>
            <a:pPr>
              <a:lnSpc>
                <a:spcPct val="150000"/>
              </a:lnSpc>
            </a:pPr>
            <a:r>
              <a:rPr lang="en-US" sz="2400" dirty="0" smtClean="0">
                <a:latin typeface="黑体" pitchFamily="49" charset="-122"/>
                <a:ea typeface="黑体" pitchFamily="49" charset="-122"/>
              </a:rPr>
              <a:t>2</a:t>
            </a:r>
            <a:r>
              <a:rPr lang="zh-CN" altLang="en-US" sz="2400" dirty="0" smtClean="0">
                <a:latin typeface="黑体" pitchFamily="49" charset="-122"/>
                <a:ea typeface="黑体" pitchFamily="49" charset="-122"/>
              </a:rPr>
              <a:t>个沟道的取水速率为</a:t>
            </a:r>
            <a:r>
              <a:rPr lang="en-US" sz="2400" dirty="0" smtClean="0">
                <a:latin typeface="黑体" pitchFamily="49" charset="-122"/>
                <a:ea typeface="黑体" pitchFamily="49" charset="-122"/>
              </a:rPr>
              <a:t>1m</a:t>
            </a:r>
            <a:r>
              <a:rPr lang="en-US" sz="2400" baseline="30000" dirty="0" smtClean="0">
                <a:latin typeface="黑体" pitchFamily="49" charset="-122"/>
                <a:ea typeface="黑体" pitchFamily="49" charset="-122"/>
              </a:rPr>
              <a:t>3</a:t>
            </a:r>
            <a:r>
              <a:rPr lang="en-US" sz="2400" dirty="0" smtClean="0">
                <a:latin typeface="黑体" pitchFamily="49" charset="-122"/>
                <a:ea typeface="黑体" pitchFamily="49" charset="-122"/>
              </a:rPr>
              <a:t>/m/d</a:t>
            </a:r>
            <a:r>
              <a:rPr lang="zh-CN" altLang="en-US" sz="2400" dirty="0" smtClean="0">
                <a:latin typeface="黑体" pitchFamily="49" charset="-122"/>
                <a:ea typeface="黑体" pitchFamily="49" charset="-122"/>
              </a:rPr>
              <a:t>。</a:t>
            </a:r>
            <a:endParaRPr lang="en-US" altLang="zh-CN" sz="2400" dirty="0" smtClean="0">
              <a:latin typeface="黑体" pitchFamily="49" charset="-122"/>
              <a:ea typeface="黑体" pitchFamily="49" charset="-122"/>
            </a:endParaRPr>
          </a:p>
          <a:p>
            <a:pPr>
              <a:lnSpc>
                <a:spcPct val="150000"/>
              </a:lnSpc>
            </a:pPr>
            <a:r>
              <a:rPr lang="zh-CN" altLang="en-US" sz="2400" dirty="0" smtClean="0">
                <a:latin typeface="黑体" pitchFamily="49" charset="-122"/>
                <a:ea typeface="黑体" pitchFamily="49" charset="-122"/>
              </a:rPr>
              <a:t>见下图。</a:t>
            </a:r>
          </a:p>
          <a:p>
            <a:pPr>
              <a:lnSpc>
                <a:spcPct val="150000"/>
              </a:lnSpc>
            </a:pPr>
            <a:endParaRPr lang="zh-CN" altLang="en-US" sz="2800" dirty="0">
              <a:latin typeface="黑体" pitchFamily="49" charset="-122"/>
              <a:ea typeface="黑体" pitchFamily="49" charset="-122"/>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3" name="Rectangle 1"/>
          <p:cNvSpPr>
            <a:spLocks noChangeArrowheads="1"/>
          </p:cNvSpPr>
          <p:nvPr/>
        </p:nvSpPr>
        <p:spPr bwMode="auto">
          <a:xfrm>
            <a:off x="3071802" y="1000108"/>
            <a:ext cx="3286148" cy="1297751"/>
          </a:xfrm>
          <a:prstGeom prst="rect">
            <a:avLst/>
          </a:prstGeom>
          <a:noFill/>
          <a:ln w="9525">
            <a:noFill/>
            <a:miter lim="800000"/>
            <a:headEnd/>
            <a:tailEnd/>
          </a:ln>
          <a:effectLst/>
        </p:spPr>
        <p:txBody>
          <a:bodyPr vert="horz" wrap="square" lIns="91440" tIns="63480" rIns="91440" bIns="6348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altLang="zh-CN" sz="4000" b="0" i="0" u="none" strike="noStrike" cap="none" normalizeH="0" baseline="0" dirty="0" err="1" smtClean="0">
                <a:ln>
                  <a:noFill/>
                </a:ln>
                <a:solidFill>
                  <a:schemeClr val="tx1"/>
                </a:solidFill>
                <a:effectLst/>
                <a:latin typeface="Arial" pitchFamily="34" charset="0"/>
                <a:ea typeface="黑体" pitchFamily="49" charset="-122"/>
                <a:cs typeface="Times New Roman" pitchFamily="18" charset="0"/>
              </a:rPr>
              <a:t>iMOD</a:t>
            </a:r>
            <a:r>
              <a:rPr kumimoji="0" lang="zh-CN" altLang="en-US" sz="4000" b="0" i="0" u="none" strike="noStrike" cap="none" normalizeH="0" baseline="0" dirty="0" smtClean="0">
                <a:ln>
                  <a:noFill/>
                </a:ln>
                <a:solidFill>
                  <a:schemeClr val="tx1"/>
                </a:solidFill>
                <a:effectLst/>
                <a:latin typeface="Times New Roman" pitchFamily="18" charset="0"/>
                <a:ea typeface="黑体" pitchFamily="49" charset="-122"/>
                <a:cs typeface="Times New Roman" pitchFamily="18" charset="0"/>
              </a:rPr>
              <a:t>建模</a:t>
            </a:r>
            <a:endParaRPr kumimoji="0" lang="zh-CN" altLang="en-US" sz="4000" b="0" i="0" u="none" strike="noStrike" cap="none" normalizeH="0" baseline="0" dirty="0" smtClean="0">
              <a:ln>
                <a:noFill/>
              </a:ln>
              <a:solidFill>
                <a:schemeClr val="tx1"/>
              </a:solidFill>
              <a:effectLst/>
              <a:latin typeface="Arial" pitchFamily="34" charset="0"/>
              <a:ea typeface="黑体" pitchFamily="49" charset="-122"/>
              <a:cs typeface="Times New Roman" pitchFamily="18"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zh-CN" altLang="en-US" sz="36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p:txBody>
      </p:sp>
      <p:sp>
        <p:nvSpPr>
          <p:cNvPr id="3" name="矩形 2"/>
          <p:cNvSpPr/>
          <p:nvPr/>
        </p:nvSpPr>
        <p:spPr>
          <a:xfrm>
            <a:off x="2143108" y="1928802"/>
            <a:ext cx="4496744" cy="461665"/>
          </a:xfrm>
          <a:prstGeom prst="rect">
            <a:avLst/>
          </a:prstGeom>
        </p:spPr>
        <p:txBody>
          <a:bodyPr wrap="none">
            <a:spAutoFit/>
          </a:bodyPr>
          <a:lstStyle/>
          <a:p>
            <a:r>
              <a:rPr lang="en-US" sz="2400" dirty="0" smtClean="0"/>
              <a:t>https://oss.deltares.nl/web/imod</a:t>
            </a:r>
            <a:endParaRPr lang="zh-CN" altLang="en-US" sz="2400" dirty="0"/>
          </a:p>
        </p:txBody>
      </p:sp>
      <p:sp>
        <p:nvSpPr>
          <p:cNvPr id="3074" name="Rectangle 2"/>
          <p:cNvSpPr>
            <a:spLocks noChangeArrowheads="1"/>
          </p:cNvSpPr>
          <p:nvPr/>
        </p:nvSpPr>
        <p:spPr bwMode="auto">
          <a:xfrm>
            <a:off x="142876" y="2781256"/>
            <a:ext cx="9144032" cy="2862322"/>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algn="l" defTabSz="914400" rtl="0" eaLnBrk="1" fontAlgn="base" latinLnBrk="0" hangingPunct="1">
              <a:lnSpc>
                <a:spcPct val="150000"/>
              </a:lnSpc>
              <a:spcBef>
                <a:spcPct val="0"/>
              </a:spcBef>
              <a:spcAft>
                <a:spcPct val="0"/>
              </a:spcAft>
              <a:buClrTx/>
              <a:buSzTx/>
              <a:buFontTx/>
              <a:buNone/>
              <a:tabLst/>
            </a:pPr>
            <a:r>
              <a:rPr kumimoji="0" lang="en-US" altLang="zh-CN" sz="2000" b="0" i="0" u="none" strike="noStrike" cap="none" normalizeH="0" baseline="0" dirty="0" err="1" smtClean="0">
                <a:ln>
                  <a:noFill/>
                </a:ln>
                <a:solidFill>
                  <a:schemeClr val="tx1"/>
                </a:solidFill>
                <a:effectLst/>
                <a:latin typeface="Arial" pitchFamily="34" charset="0"/>
                <a:ea typeface="宋体" pitchFamily="2" charset="-122"/>
                <a:cs typeface="Times New Roman" pitchFamily="18" charset="0"/>
              </a:rPr>
              <a:t>iMOD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是</a:t>
            </a:r>
            <a:r>
              <a:rPr kumimoji="0" lang="en-US" altLang="zh-CN" sz="2000" b="0" i="0" u="none" strike="noStrike" cap="none" normalizeH="0" baseline="0" dirty="0" err="1" smtClean="0">
                <a:ln>
                  <a:noFill/>
                </a:ln>
                <a:solidFill>
                  <a:schemeClr val="tx1"/>
                </a:solidFill>
                <a:effectLst/>
                <a:latin typeface="Arial" pitchFamily="34" charset="0"/>
                <a:ea typeface="宋体" pitchFamily="2" charset="-122"/>
                <a:cs typeface="Times New Roman" pitchFamily="18" charset="0"/>
              </a:rPr>
              <a:t>Deltares</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研究开发的，用于</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MODFLOW</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和地质建模的框架，开源。</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algn="l" defTabSz="914400" rtl="0" eaLnBrk="0" fontAlgn="base" latinLnBrk="0" hangingPunct="0">
              <a:lnSpc>
                <a:spcPct val="150000"/>
              </a:lnSpc>
              <a:spcBef>
                <a:spcPct val="0"/>
              </a:spcBef>
              <a:spcAft>
                <a:spcPct val="0"/>
              </a:spcAft>
              <a:buClrTx/>
              <a:buSzTx/>
              <a:buFontTx/>
              <a:buNone/>
              <a:tabLst/>
            </a:pPr>
            <a:r>
              <a:rPr kumimoji="0" lang="en-US" altLang="zh-CN" sz="2000" b="0" i="0" u="none" strike="noStrike" cap="none" normalizeH="0" baseline="0" dirty="0" err="1" smtClean="0">
                <a:ln>
                  <a:noFill/>
                </a:ln>
                <a:solidFill>
                  <a:schemeClr val="tx1"/>
                </a:solidFill>
                <a:effectLst/>
                <a:latin typeface="Arial" pitchFamily="34" charset="0"/>
                <a:ea typeface="宋体" pitchFamily="2" charset="-122"/>
                <a:cs typeface="Times New Roman" pitchFamily="18" charset="0"/>
              </a:rPr>
              <a:t>iMOD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可用于快速建立高分辨率的地下水模型，基于一套数据集，包括：</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1</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）生成数据覆盖的任意部位的子区域模型；</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）维护区域模型与子区域模型之间的一致性；</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3</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）增加子区域模型的细节后，更新数据集；</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4</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）生成高分辨率或低分辨率模型，在你需要的任意位置。</a:t>
            </a:r>
            <a:endParaRPr kumimoji="0" lang="zh-CN" altLang="en-US" sz="32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Picture 1"/>
          <p:cNvPicPr>
            <a:picLocks noChangeAspect="1" noChangeArrowheads="1"/>
          </p:cNvPicPr>
          <p:nvPr/>
        </p:nvPicPr>
        <p:blipFill>
          <a:blip r:embed="rId2"/>
          <a:srcRect/>
          <a:stretch>
            <a:fillRect/>
          </a:stretch>
        </p:blipFill>
        <p:spPr bwMode="auto">
          <a:xfrm>
            <a:off x="142876" y="1000108"/>
            <a:ext cx="8929718" cy="5689443"/>
          </a:xfrm>
          <a:prstGeom prst="rect">
            <a:avLst/>
          </a:prstGeom>
          <a:noFill/>
          <a:ln w="9525">
            <a:noFill/>
            <a:miter lim="800000"/>
            <a:headEnd/>
            <a:tailEnd/>
          </a:ln>
          <a:effectLst/>
        </p:spPr>
      </p:pic>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8914" name="Picture 2"/>
          <p:cNvPicPr>
            <a:picLocks noChangeAspect="1" noChangeArrowheads="1"/>
          </p:cNvPicPr>
          <p:nvPr/>
        </p:nvPicPr>
        <p:blipFill>
          <a:blip r:embed="rId2"/>
          <a:srcRect/>
          <a:stretch>
            <a:fillRect/>
          </a:stretch>
        </p:blipFill>
        <p:spPr bwMode="auto">
          <a:xfrm>
            <a:off x="12001" y="1000108"/>
            <a:ext cx="9060593" cy="5500726"/>
          </a:xfrm>
          <a:prstGeom prst="rect">
            <a:avLst/>
          </a:prstGeom>
          <a:noFill/>
          <a:ln w="9525">
            <a:noFill/>
            <a:miter lim="800000"/>
            <a:headEnd/>
            <a:tailEnd/>
          </a:ln>
          <a:effectLst/>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Rectangle 1"/>
          <p:cNvSpPr>
            <a:spLocks noChangeArrowheads="1"/>
          </p:cNvSpPr>
          <p:nvPr/>
        </p:nvSpPr>
        <p:spPr bwMode="auto">
          <a:xfrm>
            <a:off x="-32" y="949139"/>
            <a:ext cx="8072494" cy="2908489"/>
          </a:xfrm>
          <a:prstGeom prst="rect">
            <a:avLst/>
          </a:prstGeom>
          <a:noFill/>
          <a:ln w="9525">
            <a:noFill/>
            <a:miter lim="800000"/>
            <a:headEnd/>
            <a:tailEnd/>
          </a:ln>
          <a:effectLst/>
        </p:spPr>
        <p:txBody>
          <a:bodyPr vert="horz" wrap="square" lIns="91440" tIns="45720" rIns="91440" bIns="0" numCol="1" anchor="ctr" anchorCtr="0" compatLnSpc="1">
            <a:prstTxWarp prst="textNoShape">
              <a:avLst/>
            </a:prstTxWarp>
            <a:spAutoFit/>
          </a:bodyPr>
          <a:lstStyle/>
          <a:p>
            <a:pPr marL="0" marR="0" lvl="0" indent="304800" algn="l" defTabSz="914400" rtl="0" eaLnBrk="1" fontAlgn="base" latinLnBrk="0" hangingPunct="1">
              <a:lnSpc>
                <a:spcPct val="150000"/>
              </a:lnSpc>
              <a:spcBef>
                <a:spcPct val="0"/>
              </a:spcBef>
              <a:spcAft>
                <a:spcPct val="0"/>
              </a:spcAft>
              <a:buClrTx/>
              <a:buSzTx/>
              <a:buFontTx/>
              <a:buNone/>
              <a:tabLst/>
            </a:pPr>
            <a:r>
              <a:rPr kumimoji="0" lang="zh-CN" sz="2800" b="0" i="0" u="none" strike="noStrike" cap="none" normalizeH="0" baseline="0" dirty="0" smtClean="0">
                <a:ln>
                  <a:noFill/>
                </a:ln>
                <a:solidFill>
                  <a:schemeClr val="tx1"/>
                </a:solidFill>
                <a:effectLst/>
                <a:latin typeface="Cambria" pitchFamily="18" charset="0"/>
                <a:ea typeface="黑体" pitchFamily="49" charset="-122"/>
                <a:cs typeface="Times New Roman" pitchFamily="18" charset="0"/>
              </a:rPr>
              <a:t>地质建模</a:t>
            </a: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根据地质模型的局部细化，生成地下水模型的反馈：</a:t>
            </a:r>
            <a:endParaRPr kumimoji="0" lang="zh-CN" sz="105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1</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）将钻孔（</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Borehole</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）转换到</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2D</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地下垂向剖面；</a:t>
            </a:r>
            <a:endParaRPr kumimoji="0" lang="zh-CN" altLang="en-US" sz="105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）基于</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2D</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剖面，生成</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3D</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地下模型；</a:t>
            </a:r>
            <a:endParaRPr kumimoji="0" lang="zh-CN" altLang="en-US" sz="105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3</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）增加新的，或编辑已有剖面，细化</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3D</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几何。</a:t>
            </a:r>
            <a:endParaRPr kumimoji="0" lang="zh-CN" altLang="en-US" sz="36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Rectangle 1"/>
          <p:cNvSpPr>
            <a:spLocks noChangeArrowheads="1"/>
          </p:cNvSpPr>
          <p:nvPr/>
        </p:nvSpPr>
        <p:spPr bwMode="auto">
          <a:xfrm>
            <a:off x="0" y="1000108"/>
            <a:ext cx="9286908" cy="1985159"/>
          </a:xfrm>
          <a:prstGeom prst="rect">
            <a:avLst/>
          </a:prstGeom>
          <a:noFill/>
          <a:ln w="9525">
            <a:noFill/>
            <a:miter lim="800000"/>
            <a:headEnd/>
            <a:tailEnd/>
          </a:ln>
          <a:effectLst/>
        </p:spPr>
        <p:txBody>
          <a:bodyPr vert="horz" wrap="square" lIns="91440" tIns="45720" rIns="91440" bIns="0" numCol="1" anchor="ctr" anchorCtr="0" compatLnSpc="1">
            <a:prstTxWarp prst="textNoShape">
              <a:avLst/>
            </a:prstTxWarp>
            <a:spAutoFit/>
          </a:bodyPr>
          <a:lstStyle/>
          <a:p>
            <a:pPr marL="0" marR="0" lvl="0" indent="304800" algn="l" defTabSz="914400" rtl="0" eaLnBrk="1" fontAlgn="base" latinLnBrk="0" hangingPunct="1">
              <a:lnSpc>
                <a:spcPct val="150000"/>
              </a:lnSpc>
              <a:spcBef>
                <a:spcPct val="0"/>
              </a:spcBef>
              <a:spcAft>
                <a:spcPct val="0"/>
              </a:spcAft>
              <a:buClrTx/>
              <a:buSzTx/>
              <a:buFontTx/>
              <a:buNone/>
              <a:tabLst/>
            </a:pPr>
            <a:r>
              <a:rPr kumimoji="0" lang="zh-CN" sz="2400" b="0" i="0" u="none" strike="noStrike" cap="none" normalizeH="0" baseline="0" dirty="0" smtClean="0">
                <a:ln>
                  <a:noFill/>
                </a:ln>
                <a:solidFill>
                  <a:schemeClr val="tx1"/>
                </a:solidFill>
                <a:effectLst/>
                <a:latin typeface="Cambria" pitchFamily="18" charset="0"/>
                <a:ea typeface="黑体" pitchFamily="49" charset="-122"/>
                <a:cs typeface="Times New Roman" pitchFamily="18" charset="0"/>
              </a:rPr>
              <a:t>交互式模拟</a:t>
            </a:r>
          </a:p>
          <a:p>
            <a:pPr marL="0" marR="0" lvl="0" indent="304800" algn="l" defTabSz="914400" rtl="0" eaLnBrk="0" fontAlgn="base" latinLnBrk="0" hangingPunct="0">
              <a:lnSpc>
                <a:spcPct val="150000"/>
              </a:lnSpc>
              <a:spcBef>
                <a:spcPct val="0"/>
              </a:spcBef>
              <a:spcAft>
                <a:spcPct val="0"/>
              </a:spcAft>
              <a:buClrTx/>
              <a:buSzTx/>
              <a:buFontTx/>
              <a:buNone/>
              <a:tabLst/>
            </a:pPr>
            <a:r>
              <a:rPr kumimoji="0" lang="en-US" altLang="zh-CN" sz="2000" b="0" i="0" u="none" strike="noStrike" cap="none" normalizeH="0" baseline="0" dirty="0" err="1" smtClean="0">
                <a:ln>
                  <a:noFill/>
                </a:ln>
                <a:solidFill>
                  <a:schemeClr val="tx1"/>
                </a:solidFill>
                <a:effectLst/>
                <a:latin typeface="Arial" pitchFamily="34" charset="0"/>
                <a:ea typeface="宋体" pitchFamily="2" charset="-122"/>
                <a:cs typeface="Times New Roman" pitchFamily="18" charset="0"/>
              </a:rPr>
              <a:t>iMOD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可快速可视和编辑模型输入，在合理的时间框架内有效构建模型。</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快速和集成可视化地质和地层模型，以及动力模型输出，对公众很重要，是有效的决策支持工具。</a:t>
            </a:r>
            <a:endParaRPr kumimoji="0" lang="zh-CN" altLang="en-US" sz="32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p:cNvPicPr>
            <a:picLocks noChangeAspect="1" noChangeArrowheads="1"/>
          </p:cNvPicPr>
          <p:nvPr/>
        </p:nvPicPr>
        <p:blipFill>
          <a:blip r:embed="rId2"/>
          <a:srcRect/>
          <a:stretch>
            <a:fillRect/>
          </a:stretch>
        </p:blipFill>
        <p:spPr bwMode="auto">
          <a:xfrm>
            <a:off x="428596" y="1000108"/>
            <a:ext cx="8316510" cy="5072098"/>
          </a:xfrm>
          <a:prstGeom prst="rect">
            <a:avLst/>
          </a:prstGeom>
          <a:noFill/>
          <a:ln w="9525">
            <a:noFill/>
            <a:miter lim="800000"/>
            <a:headEnd/>
            <a:tailEnd/>
          </a:ln>
          <a:effectLst/>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1"/>
          <p:cNvSpPr>
            <a:spLocks noChangeArrowheads="1"/>
          </p:cNvSpPr>
          <p:nvPr/>
        </p:nvSpPr>
        <p:spPr bwMode="auto">
          <a:xfrm>
            <a:off x="-32" y="972998"/>
            <a:ext cx="9144032" cy="5170646"/>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304800" algn="l" defTabSz="914400" rtl="0" eaLnBrk="1" fontAlgn="base" latinLnBrk="0" hangingPunct="1">
              <a:lnSpc>
                <a:spcPct val="150000"/>
              </a:lnSpc>
              <a:spcBef>
                <a:spcPct val="0"/>
              </a:spcBef>
              <a:spcAft>
                <a:spcPct val="0"/>
              </a:spcAft>
              <a:buClrTx/>
              <a:buSzTx/>
              <a:buFontTx/>
              <a:buNone/>
              <a:tabLst/>
            </a:pPr>
            <a:r>
              <a:rPr kumimoji="0" lang="en-US" altLang="zh-CN" sz="2000" b="0" i="0" u="none" strike="noStrike" cap="none" normalizeH="0" baseline="0" dirty="0" err="1" smtClean="0">
                <a:ln>
                  <a:noFill/>
                </a:ln>
                <a:solidFill>
                  <a:schemeClr val="tx1"/>
                </a:solidFill>
                <a:effectLst/>
                <a:latin typeface="Arial" pitchFamily="34" charset="0"/>
                <a:ea typeface="宋体" pitchFamily="2" charset="-122"/>
                <a:cs typeface="Times New Roman" pitchFamily="18" charset="0"/>
              </a:rPr>
              <a:t>iMOD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以最快效率处理大型数据集和高分辨率模型。使用以下技术实现快速的交互式的</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和</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3D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分析和可视化：</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1</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）快速索引的数据结构，</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网格，便于即时可视化，或快速的</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GIS</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操作超过</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2Gb</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大小的文件；</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和</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3D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的快速可视化局部网格；</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3</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on-the-fly</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内存参数化，跳过生成大型过渡的</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MODFLOW ASCII</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输入文件的耗时步骤；</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4</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）批处理功能，最大化输出；</a:t>
            </a:r>
            <a:endParaRPr kumimoji="0" lang="zh-CN" altLang="en-US" sz="10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a:p>
            <a:pPr marL="0" marR="0" lvl="0" indent="304800" algn="l" defTabSz="914400" rtl="0" eaLnBrk="0" fontAlgn="base" latinLnBrk="0" hangingPunct="0">
              <a:lnSpc>
                <a:spcPct val="150000"/>
              </a:lnSpc>
              <a:spcBef>
                <a:spcPct val="0"/>
              </a:spcBef>
              <a:spcAft>
                <a:spcPct val="0"/>
              </a:spcAft>
              <a:buClrTx/>
              <a:buSzTx/>
              <a:buFontTx/>
              <a:buNone/>
              <a:tabLst/>
            </a:pP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5</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）从水文地质模型生成</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2D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断面；建模时交互式绘图和拖拽断面。同时，距离剖面的用户定义距离内的</a:t>
            </a:r>
            <a:r>
              <a:rPr kumimoji="0" lang="en-US" altLang="zh-CN" sz="20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boreholes</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和井，即时地透射到剖面上；处理非常大的钻井数据集时，</a:t>
            </a:r>
            <a:r>
              <a:rPr kumimoji="0" lang="en-US" altLang="zh-CN" sz="2000" b="0" i="0" u="none" strike="noStrike" cap="none" normalizeH="0" baseline="0" dirty="0" err="1" smtClean="0">
                <a:ln>
                  <a:noFill/>
                </a:ln>
                <a:solidFill>
                  <a:schemeClr val="tx1"/>
                </a:solidFill>
                <a:effectLst/>
                <a:latin typeface="Arial" pitchFamily="34" charset="0"/>
                <a:ea typeface="宋体" pitchFamily="2" charset="-122"/>
                <a:cs typeface="Times New Roman" pitchFamily="18" charset="0"/>
              </a:rPr>
              <a:t>iMOD</a:t>
            </a:r>
            <a:r>
              <a:rPr kumimoji="0" lang="zh-CN" altLang="en-US" sz="20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依然很快。</a:t>
            </a:r>
            <a:endParaRPr kumimoji="0" lang="zh-CN" altLang="en-US" sz="32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9937" name="Picture 1"/>
          <p:cNvPicPr>
            <a:picLocks noChangeAspect="1" noChangeArrowheads="1"/>
          </p:cNvPicPr>
          <p:nvPr/>
        </p:nvPicPr>
        <p:blipFill>
          <a:blip r:embed="rId2"/>
          <a:srcRect/>
          <a:stretch>
            <a:fillRect/>
          </a:stretch>
        </p:blipFill>
        <p:spPr bwMode="auto">
          <a:xfrm>
            <a:off x="1000100" y="1000108"/>
            <a:ext cx="7111126" cy="5000660"/>
          </a:xfrm>
          <a:prstGeom prst="rect">
            <a:avLst/>
          </a:prstGeom>
          <a:noFill/>
          <a:ln w="9525">
            <a:noFill/>
            <a:miter lim="800000"/>
            <a:headEnd/>
            <a:tailEnd/>
          </a:ln>
          <a:effectLst/>
        </p:spPr>
      </p:pic>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5058" name="Picture 2"/>
          <p:cNvPicPr>
            <a:picLocks noChangeAspect="1" noChangeArrowheads="1"/>
          </p:cNvPicPr>
          <p:nvPr/>
        </p:nvPicPr>
        <p:blipFill>
          <a:blip r:embed="rId2"/>
          <a:srcRect/>
          <a:stretch>
            <a:fillRect/>
          </a:stretch>
        </p:blipFill>
        <p:spPr bwMode="auto">
          <a:xfrm>
            <a:off x="377569" y="1000108"/>
            <a:ext cx="8409273" cy="4572032"/>
          </a:xfrm>
          <a:prstGeom prst="rect">
            <a:avLst/>
          </a:prstGeom>
          <a:noFill/>
          <a:ln w="9525">
            <a:noFill/>
            <a:miter lim="800000"/>
            <a:headEnd/>
            <a:tailEnd/>
          </a:ln>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2844" y="1000108"/>
            <a:ext cx="3057247" cy="715581"/>
          </a:xfrm>
          <a:prstGeom prst="rect">
            <a:avLst/>
          </a:prstGeom>
        </p:spPr>
        <p:txBody>
          <a:bodyPr wrap="none">
            <a:spAutoFit/>
          </a:bodyPr>
          <a:lstStyle/>
          <a:p>
            <a:pPr>
              <a:lnSpc>
                <a:spcPct val="150000"/>
              </a:lnSpc>
            </a:pPr>
            <a:r>
              <a:rPr lang="zh-CN" altLang="en-US" sz="3200" dirty="0" smtClean="0">
                <a:latin typeface="黑体" pitchFamily="49" charset="-122"/>
                <a:ea typeface="黑体" pitchFamily="49" charset="-122"/>
              </a:rPr>
              <a:t>简单的示例代码</a:t>
            </a:r>
            <a:endParaRPr lang="en-US" altLang="zh-CN" sz="3200" dirty="0" smtClean="0">
              <a:latin typeface="黑体" pitchFamily="49" charset="-122"/>
              <a:ea typeface="黑体" pitchFamily="49" charset="-122"/>
            </a:endParaRPr>
          </a:p>
        </p:txBody>
      </p:sp>
      <p:pic>
        <p:nvPicPr>
          <p:cNvPr id="1026" name="Picture 2"/>
          <p:cNvPicPr>
            <a:picLocks noChangeAspect="1" noChangeArrowheads="1"/>
          </p:cNvPicPr>
          <p:nvPr/>
        </p:nvPicPr>
        <p:blipFill>
          <a:blip r:embed="rId2"/>
          <a:srcRect/>
          <a:stretch>
            <a:fillRect/>
          </a:stretch>
        </p:blipFill>
        <p:spPr bwMode="auto">
          <a:xfrm>
            <a:off x="71406" y="1847159"/>
            <a:ext cx="4929222" cy="3939295"/>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5214942" y="1357298"/>
            <a:ext cx="2476500" cy="685800"/>
          </a:xfrm>
          <a:prstGeom prst="rect">
            <a:avLst/>
          </a:prstGeom>
          <a:noFill/>
          <a:ln w="9525">
            <a:noFill/>
            <a:miter lim="800000"/>
            <a:headEnd/>
            <a:tailEnd/>
          </a:ln>
          <a:effectLst/>
        </p:spPr>
      </p:pic>
      <p:pic>
        <p:nvPicPr>
          <p:cNvPr id="1028" name="Picture 4"/>
          <p:cNvPicPr>
            <a:picLocks noChangeAspect="1" noChangeArrowheads="1"/>
          </p:cNvPicPr>
          <p:nvPr/>
        </p:nvPicPr>
        <p:blipFill>
          <a:blip r:embed="rId4"/>
          <a:srcRect/>
          <a:stretch>
            <a:fillRect/>
          </a:stretch>
        </p:blipFill>
        <p:spPr bwMode="auto">
          <a:xfrm>
            <a:off x="5143504" y="2285992"/>
            <a:ext cx="3686175" cy="247650"/>
          </a:xfrm>
          <a:prstGeom prst="rect">
            <a:avLst/>
          </a:prstGeom>
          <a:noFill/>
          <a:ln w="9525">
            <a:noFill/>
            <a:miter lim="800000"/>
            <a:headEnd/>
            <a:tailEnd/>
          </a:ln>
          <a:effectLst/>
        </p:spPr>
      </p:pic>
      <p:pic>
        <p:nvPicPr>
          <p:cNvPr id="1029" name="Picture 5"/>
          <p:cNvPicPr>
            <a:picLocks noChangeAspect="1" noChangeArrowheads="1"/>
          </p:cNvPicPr>
          <p:nvPr/>
        </p:nvPicPr>
        <p:blipFill>
          <a:blip r:embed="rId5"/>
          <a:srcRect/>
          <a:stretch>
            <a:fillRect/>
          </a:stretch>
        </p:blipFill>
        <p:spPr bwMode="auto">
          <a:xfrm>
            <a:off x="5143504" y="2786058"/>
            <a:ext cx="3590925" cy="609600"/>
          </a:xfrm>
          <a:prstGeom prst="rect">
            <a:avLst/>
          </a:prstGeom>
          <a:noFill/>
          <a:ln w="9525">
            <a:noFill/>
            <a:miter lim="800000"/>
            <a:headEnd/>
            <a:tailEnd/>
          </a:ln>
          <a:effectLst/>
        </p:spPr>
      </p:pic>
      <p:pic>
        <p:nvPicPr>
          <p:cNvPr id="1030" name="Picture 6"/>
          <p:cNvPicPr>
            <a:picLocks noChangeAspect="1" noChangeArrowheads="1"/>
          </p:cNvPicPr>
          <p:nvPr/>
        </p:nvPicPr>
        <p:blipFill>
          <a:blip r:embed="rId6"/>
          <a:srcRect/>
          <a:stretch>
            <a:fillRect/>
          </a:stretch>
        </p:blipFill>
        <p:spPr bwMode="auto">
          <a:xfrm>
            <a:off x="5105400" y="3714752"/>
            <a:ext cx="4038600" cy="628650"/>
          </a:xfrm>
          <a:prstGeom prst="rect">
            <a:avLst/>
          </a:prstGeom>
          <a:noFill/>
          <a:ln w="9525">
            <a:noFill/>
            <a:miter lim="800000"/>
            <a:headEnd/>
            <a:tailEnd/>
          </a:ln>
          <a:effectLst/>
        </p:spPr>
      </p:pic>
      <p:pic>
        <p:nvPicPr>
          <p:cNvPr id="1031" name="Picture 7"/>
          <p:cNvPicPr>
            <a:picLocks noChangeAspect="1" noChangeArrowheads="1"/>
          </p:cNvPicPr>
          <p:nvPr/>
        </p:nvPicPr>
        <p:blipFill>
          <a:blip r:embed="rId7"/>
          <a:srcRect/>
          <a:stretch>
            <a:fillRect/>
          </a:stretch>
        </p:blipFill>
        <p:spPr bwMode="auto">
          <a:xfrm>
            <a:off x="5143504" y="4572008"/>
            <a:ext cx="3381375" cy="257175"/>
          </a:xfrm>
          <a:prstGeom prst="rect">
            <a:avLst/>
          </a:prstGeom>
          <a:noFill/>
          <a:ln w="9525">
            <a:noFill/>
            <a:miter lim="800000"/>
            <a:headEnd/>
            <a:tailEnd/>
          </a:ln>
          <a:effectLst/>
        </p:spPr>
      </p:pic>
      <p:sp>
        <p:nvSpPr>
          <p:cNvPr id="9" name="TextBox 8"/>
          <p:cNvSpPr txBox="1"/>
          <p:nvPr/>
        </p:nvSpPr>
        <p:spPr>
          <a:xfrm>
            <a:off x="5143504" y="5143512"/>
            <a:ext cx="3643338" cy="830997"/>
          </a:xfrm>
          <a:prstGeom prst="rect">
            <a:avLst/>
          </a:prstGeom>
          <a:noFill/>
        </p:spPr>
        <p:txBody>
          <a:bodyPr wrap="square" rtlCol="0">
            <a:spAutoFit/>
          </a:bodyPr>
          <a:lstStyle/>
          <a:p>
            <a:r>
              <a:rPr lang="zh-CN" altLang="en-US" sz="2400" dirty="0" smtClean="0">
                <a:solidFill>
                  <a:srgbClr val="FF0000"/>
                </a:solidFill>
              </a:rPr>
              <a:t>各部分脚本的意义见原论文中说明。</a:t>
            </a:r>
            <a:endParaRPr lang="zh-CN" altLang="en-US" sz="2400" dirty="0">
              <a:solidFill>
                <a:srgbClr val="FF0000"/>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1438" y="1000108"/>
            <a:ext cx="8929718" cy="4616648"/>
          </a:xfrm>
          <a:prstGeom prst="rect">
            <a:avLst/>
          </a:prstGeom>
          <a:noFill/>
        </p:spPr>
        <p:txBody>
          <a:bodyPr wrap="square" rtlCol="0">
            <a:spAutoFit/>
          </a:bodyPr>
          <a:lstStyle/>
          <a:p>
            <a:pPr algn="just">
              <a:lnSpc>
                <a:spcPct val="150000"/>
              </a:lnSpc>
            </a:pPr>
            <a:r>
              <a:rPr lang="en-US" altLang="zh-CN" sz="2800" dirty="0" err="1" smtClean="0">
                <a:latin typeface="黑体" pitchFamily="49" charset="-122"/>
                <a:ea typeface="黑体" pitchFamily="49" charset="-122"/>
              </a:rPr>
              <a:t>Flopy</a:t>
            </a:r>
            <a:r>
              <a:rPr lang="zh-CN" altLang="en-US" sz="2800" dirty="0" smtClean="0">
                <a:latin typeface="黑体" pitchFamily="49" charset="-122"/>
                <a:ea typeface="黑体" pitchFamily="49" charset="-122"/>
              </a:rPr>
              <a:t>论文的示例</a:t>
            </a:r>
            <a:endParaRPr lang="en-US" sz="2800" dirty="0" smtClean="0">
              <a:latin typeface="黑体" pitchFamily="49" charset="-122"/>
              <a:ea typeface="黑体" pitchFamily="49" charset="-122"/>
            </a:endParaRPr>
          </a:p>
          <a:p>
            <a:pPr algn="just">
              <a:lnSpc>
                <a:spcPct val="150000"/>
              </a:lnSpc>
            </a:pPr>
            <a:r>
              <a:rPr lang="en-US" sz="2400" dirty="0" err="1" smtClean="0">
                <a:solidFill>
                  <a:srgbClr val="FF0000"/>
                </a:solidFill>
                <a:latin typeface="黑体" pitchFamily="49" charset="-122"/>
                <a:ea typeface="黑体" pitchFamily="49" charset="-122"/>
              </a:rPr>
              <a:t>Leake</a:t>
            </a:r>
            <a:r>
              <a:rPr lang="en-US" sz="2400" dirty="0" smtClean="0">
                <a:solidFill>
                  <a:srgbClr val="FF0000"/>
                </a:solidFill>
                <a:latin typeface="黑体" pitchFamily="49" charset="-122"/>
                <a:ea typeface="黑体" pitchFamily="49" charset="-122"/>
              </a:rPr>
              <a:t> et al. (2010)</a:t>
            </a:r>
            <a:r>
              <a:rPr lang="zh-CN" altLang="en-US" sz="2400" dirty="0" smtClean="0">
                <a:latin typeface="黑体" pitchFamily="49" charset="-122"/>
                <a:ea typeface="黑体" pitchFamily="49" charset="-122"/>
              </a:rPr>
              <a:t>建立了模拟泵站抽水比例的</a:t>
            </a:r>
            <a:r>
              <a:rPr lang="en-US" sz="2400" dirty="0" smtClean="0">
                <a:solidFill>
                  <a:srgbClr val="FF0000"/>
                </a:solidFill>
                <a:latin typeface="黑体" pitchFamily="49" charset="-122"/>
                <a:ea typeface="黑体" pitchFamily="49" charset="-122"/>
              </a:rPr>
              <a:t>capture-fraction</a:t>
            </a:r>
            <a:r>
              <a:rPr lang="zh-CN" altLang="en-US" sz="2400" dirty="0" smtClean="0">
                <a:latin typeface="黑体" pitchFamily="49" charset="-122"/>
                <a:ea typeface="黑体" pitchFamily="49" charset="-122"/>
              </a:rPr>
              <a:t>计算方法。</a:t>
            </a:r>
            <a:endParaRPr lang="en-US" altLang="zh-CN" sz="2400" dirty="0" smtClean="0">
              <a:latin typeface="黑体" pitchFamily="49" charset="-122"/>
              <a:ea typeface="黑体" pitchFamily="49" charset="-122"/>
            </a:endParaRPr>
          </a:p>
          <a:p>
            <a:pPr algn="just">
              <a:lnSpc>
                <a:spcPct val="150000"/>
              </a:lnSpc>
            </a:pPr>
            <a:r>
              <a:rPr lang="zh-CN" altLang="en-US" sz="2400" dirty="0" smtClean="0">
                <a:solidFill>
                  <a:srgbClr val="FF0000"/>
                </a:solidFill>
                <a:latin typeface="黑体" pitchFamily="49" charset="-122"/>
                <a:ea typeface="黑体" pitchFamily="49" charset="-122"/>
              </a:rPr>
              <a:t>美国</a:t>
            </a:r>
            <a:r>
              <a:rPr lang="en-US" sz="2400" dirty="0" smtClean="0">
                <a:solidFill>
                  <a:srgbClr val="FF0000"/>
                </a:solidFill>
                <a:latin typeface="黑体" pitchFamily="49" charset="-122"/>
                <a:ea typeface="黑体" pitchFamily="49" charset="-122"/>
              </a:rPr>
              <a:t>Upper San Pedro Basin (USPB)</a:t>
            </a:r>
            <a:r>
              <a:rPr lang="zh-CN" altLang="en-US" sz="2400" dirty="0" smtClean="0">
                <a:solidFill>
                  <a:srgbClr val="FF0000"/>
                </a:solidFill>
                <a:latin typeface="黑体" pitchFamily="49" charset="-122"/>
                <a:ea typeface="黑体" pitchFamily="49" charset="-122"/>
              </a:rPr>
              <a:t>，</a:t>
            </a:r>
            <a:r>
              <a:rPr lang="zh-CN" altLang="en-US" sz="2400" dirty="0" smtClean="0">
                <a:latin typeface="黑体" pitchFamily="49" charset="-122"/>
                <a:ea typeface="黑体" pitchFamily="49" charset="-122"/>
              </a:rPr>
              <a:t>模型有</a:t>
            </a:r>
            <a:r>
              <a:rPr lang="en-US" sz="2400" dirty="0" smtClean="0">
                <a:latin typeface="黑体" pitchFamily="49" charset="-122"/>
                <a:ea typeface="黑体" pitchFamily="49" charset="-122"/>
              </a:rPr>
              <a:t>5</a:t>
            </a:r>
            <a:r>
              <a:rPr lang="zh-CN" altLang="en-US" sz="2400" dirty="0" smtClean="0">
                <a:latin typeface="黑体" pitchFamily="49" charset="-122"/>
                <a:ea typeface="黑体" pitchFamily="49" charset="-122"/>
              </a:rPr>
              <a:t>层，</a:t>
            </a:r>
            <a:r>
              <a:rPr lang="en-US" sz="2400" dirty="0" smtClean="0">
                <a:latin typeface="黑体" pitchFamily="49" charset="-122"/>
                <a:ea typeface="黑体" pitchFamily="49" charset="-122"/>
              </a:rPr>
              <a:t>440</a:t>
            </a:r>
            <a:r>
              <a:rPr lang="zh-CN" altLang="en-US" sz="2400" dirty="0" smtClean="0">
                <a:latin typeface="黑体" pitchFamily="49" charset="-122"/>
                <a:ea typeface="黑体" pitchFamily="49" charset="-122"/>
              </a:rPr>
              <a:t>行，</a:t>
            </a:r>
            <a:r>
              <a:rPr lang="en-US" sz="2400" dirty="0" smtClean="0">
                <a:latin typeface="黑体" pitchFamily="49" charset="-122"/>
                <a:ea typeface="黑体" pitchFamily="49" charset="-122"/>
              </a:rPr>
              <a:t>320</a:t>
            </a:r>
            <a:r>
              <a:rPr lang="zh-CN" altLang="en-US" sz="2400" dirty="0" smtClean="0">
                <a:latin typeface="黑体" pitchFamily="49" charset="-122"/>
                <a:ea typeface="黑体" pitchFamily="49" charset="-122"/>
              </a:rPr>
              <a:t>列，水平网格</a:t>
            </a:r>
            <a:r>
              <a:rPr lang="en-US" sz="2400" dirty="0" smtClean="0">
                <a:latin typeface="黑体" pitchFamily="49" charset="-122"/>
                <a:ea typeface="黑体" pitchFamily="49" charset="-122"/>
              </a:rPr>
              <a:t>250m</a:t>
            </a:r>
            <a:r>
              <a:rPr lang="en-US" altLang="zh-CN" sz="2400" dirty="0" smtClean="0">
                <a:latin typeface="黑体" pitchFamily="49" charset="-122"/>
                <a:ea typeface="黑体" pitchFamily="49" charset="-122"/>
              </a:rPr>
              <a:t>×</a:t>
            </a:r>
            <a:r>
              <a:rPr lang="en-US" sz="2400" dirty="0" smtClean="0">
                <a:latin typeface="黑体" pitchFamily="49" charset="-122"/>
                <a:ea typeface="黑体" pitchFamily="49" charset="-122"/>
              </a:rPr>
              <a:t>250m</a:t>
            </a:r>
            <a:r>
              <a:rPr lang="zh-CN" altLang="en-US" sz="2400" dirty="0" smtClean="0">
                <a:latin typeface="黑体" pitchFamily="49" charset="-122"/>
                <a:ea typeface="黑体" pitchFamily="49" charset="-122"/>
              </a:rPr>
              <a:t>。水头相关的边界，包括河流、排水渠和蒸散发。河网的干流段施加恒定入流。还施加了充水和恒定水头的边界条件。</a:t>
            </a:r>
          </a:p>
          <a:p>
            <a:pPr algn="just">
              <a:lnSpc>
                <a:spcPct val="150000"/>
              </a:lnSpc>
            </a:pPr>
            <a:endParaRPr lang="zh-CN" altLang="en-US" sz="2400" dirty="0">
              <a:latin typeface="黑体" pitchFamily="49" charset="-122"/>
              <a:ea typeface="黑体" pitchFamily="49" charset="-122"/>
            </a:endParaRPr>
          </a:p>
        </p:txBody>
      </p:sp>
      <p:sp>
        <p:nvSpPr>
          <p:cNvPr id="3" name="TextBox 2"/>
          <p:cNvSpPr txBox="1"/>
          <p:nvPr/>
        </p:nvSpPr>
        <p:spPr>
          <a:xfrm>
            <a:off x="142844" y="5929330"/>
            <a:ext cx="8786874" cy="646331"/>
          </a:xfrm>
          <a:prstGeom prst="rect">
            <a:avLst/>
          </a:prstGeom>
          <a:noFill/>
        </p:spPr>
        <p:txBody>
          <a:bodyPr wrap="square" rtlCol="0">
            <a:spAutoFit/>
          </a:bodyPr>
          <a:lstStyle/>
          <a:p>
            <a:r>
              <a:rPr lang="en-US" dirty="0" err="1" smtClean="0"/>
              <a:t>Leake</a:t>
            </a:r>
            <a:r>
              <a:rPr lang="en-US" dirty="0" smtClean="0"/>
              <a:t>, S.A., H.W. Reeves, and J.E. Dickinson. 2010. A new capture fraction method to map how </a:t>
            </a:r>
            <a:r>
              <a:rPr lang="en-US" dirty="0" err="1" smtClean="0">
                <a:solidFill>
                  <a:srgbClr val="FF0000"/>
                </a:solidFill>
              </a:rPr>
              <a:t>pumpage</a:t>
            </a:r>
            <a:r>
              <a:rPr lang="en-US" dirty="0" smtClean="0"/>
              <a:t> affects surface water flow. </a:t>
            </a:r>
            <a:r>
              <a:rPr lang="en-US" i="1" dirty="0" smtClean="0"/>
              <a:t>Ground Water </a:t>
            </a:r>
            <a:r>
              <a:rPr lang="en-US" dirty="0" smtClean="0"/>
              <a:t>48(5): 690</a:t>
            </a:r>
            <a:r>
              <a:rPr lang="en-US" altLang="zh-CN" dirty="0" smtClean="0"/>
              <a:t>-</a:t>
            </a:r>
            <a:r>
              <a:rPr lang="en-US" dirty="0" smtClean="0"/>
              <a:t>700.</a:t>
            </a:r>
            <a:endParaRPr lang="zh-CN" altLang="en-US"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srcRect l="10465" r="9303" b="12201"/>
          <a:stretch>
            <a:fillRect/>
          </a:stretch>
        </p:blipFill>
        <p:spPr bwMode="auto">
          <a:xfrm>
            <a:off x="0" y="1142984"/>
            <a:ext cx="5357819" cy="3416580"/>
          </a:xfrm>
          <a:prstGeom prst="rect">
            <a:avLst/>
          </a:prstGeom>
          <a:noFill/>
          <a:ln w="9525">
            <a:noFill/>
            <a:miter lim="800000"/>
            <a:headEnd/>
            <a:tailEnd/>
          </a:ln>
          <a:effectLst/>
        </p:spPr>
      </p:pic>
      <p:sp>
        <p:nvSpPr>
          <p:cNvPr id="3" name="TextBox 2"/>
          <p:cNvSpPr txBox="1"/>
          <p:nvPr/>
        </p:nvSpPr>
        <p:spPr>
          <a:xfrm>
            <a:off x="0" y="4714884"/>
            <a:ext cx="8929718" cy="1200329"/>
          </a:xfrm>
          <a:prstGeom prst="rect">
            <a:avLst/>
          </a:prstGeom>
          <a:noFill/>
        </p:spPr>
        <p:txBody>
          <a:bodyPr wrap="square" rtlCol="0">
            <a:spAutoFit/>
          </a:bodyPr>
          <a:lstStyle/>
          <a:p>
            <a:r>
              <a:rPr lang="zh-CN" altLang="en-US" sz="2400" dirty="0" smtClean="0">
                <a:latin typeface="+mn-ea"/>
                <a:ea typeface="+mn-ea"/>
              </a:rPr>
              <a:t>图</a:t>
            </a:r>
            <a:r>
              <a:rPr lang="en-US" altLang="zh-CN" sz="2400" dirty="0" smtClean="0">
                <a:latin typeface="+mn-ea"/>
                <a:ea typeface="+mn-ea"/>
              </a:rPr>
              <a:t>2 </a:t>
            </a:r>
            <a:r>
              <a:rPr lang="zh-CN" altLang="en-US" sz="2400" dirty="0" smtClean="0">
                <a:latin typeface="+mn-ea"/>
                <a:ea typeface="+mn-ea"/>
              </a:rPr>
              <a:t>显示了</a:t>
            </a:r>
            <a:r>
              <a:rPr lang="en-US" altLang="zh-CN" sz="2400" dirty="0" smtClean="0">
                <a:solidFill>
                  <a:srgbClr val="FF0000"/>
                </a:solidFill>
                <a:latin typeface="+mn-ea"/>
                <a:ea typeface="+mn-ea"/>
              </a:rPr>
              <a:t>inactive</a:t>
            </a:r>
            <a:r>
              <a:rPr lang="zh-CN" altLang="en-US" sz="2400" dirty="0" smtClean="0">
                <a:latin typeface="+mn-ea"/>
                <a:ea typeface="+mn-ea"/>
              </a:rPr>
              <a:t>模型单元，以及模拟的层</a:t>
            </a:r>
            <a:r>
              <a:rPr lang="en-US" altLang="zh-CN" sz="2400" dirty="0" smtClean="0">
                <a:latin typeface="+mn-ea"/>
                <a:ea typeface="+mn-ea"/>
              </a:rPr>
              <a:t>4</a:t>
            </a:r>
            <a:r>
              <a:rPr lang="zh-CN" altLang="en-US" sz="2400" dirty="0" smtClean="0">
                <a:latin typeface="+mn-ea"/>
                <a:ea typeface="+mn-ea"/>
              </a:rPr>
              <a:t>和层</a:t>
            </a:r>
            <a:r>
              <a:rPr lang="en-US" altLang="zh-CN" sz="2400" dirty="0" smtClean="0">
                <a:latin typeface="+mn-ea"/>
                <a:ea typeface="+mn-ea"/>
              </a:rPr>
              <a:t>5</a:t>
            </a:r>
            <a:r>
              <a:rPr lang="zh-CN" altLang="en-US" sz="2400" dirty="0" smtClean="0">
                <a:latin typeface="+mn-ea"/>
                <a:ea typeface="+mn-ea"/>
              </a:rPr>
              <a:t>的地下水头与流场矢量图。</a:t>
            </a:r>
            <a:endParaRPr lang="en-US" altLang="zh-CN" sz="2400" dirty="0" smtClean="0">
              <a:latin typeface="+mn-ea"/>
              <a:ea typeface="+mn-ea"/>
            </a:endParaRPr>
          </a:p>
          <a:p>
            <a:r>
              <a:rPr lang="zh-CN" altLang="en-US" sz="2400" dirty="0" smtClean="0">
                <a:latin typeface="+mn-ea"/>
                <a:ea typeface="+mn-ea"/>
              </a:rPr>
              <a:t>地下水流方向</a:t>
            </a:r>
            <a:r>
              <a:rPr lang="zh-CN" altLang="en-US" sz="2400" dirty="0" smtClean="0">
                <a:solidFill>
                  <a:srgbClr val="FF0000"/>
                </a:solidFill>
                <a:latin typeface="+mn-ea"/>
                <a:ea typeface="+mn-ea"/>
              </a:rPr>
              <a:t>每</a:t>
            </a:r>
            <a:r>
              <a:rPr lang="en-US" altLang="zh-CN" sz="2400" dirty="0" smtClean="0">
                <a:solidFill>
                  <a:srgbClr val="FF0000"/>
                </a:solidFill>
                <a:latin typeface="+mn-ea"/>
                <a:ea typeface="+mn-ea"/>
              </a:rPr>
              <a:t>4</a:t>
            </a:r>
            <a:r>
              <a:rPr lang="zh-CN" altLang="en-US" sz="2400" dirty="0" smtClean="0">
                <a:solidFill>
                  <a:srgbClr val="FF0000"/>
                </a:solidFill>
                <a:latin typeface="+mn-ea"/>
                <a:ea typeface="+mn-ea"/>
              </a:rPr>
              <a:t>个单元显示一个单元。</a:t>
            </a:r>
            <a:endParaRPr lang="zh-CN" altLang="en-US" sz="2400" dirty="0">
              <a:solidFill>
                <a:srgbClr val="FF0000"/>
              </a:solidFill>
              <a:latin typeface="+mn-ea"/>
              <a:ea typeface="+mn-ea"/>
            </a:endParaRPr>
          </a:p>
        </p:txBody>
      </p:sp>
      <p:pic>
        <p:nvPicPr>
          <p:cNvPr id="1026" name="Picture 2"/>
          <p:cNvPicPr>
            <a:picLocks noChangeAspect="1" noChangeArrowheads="1"/>
          </p:cNvPicPr>
          <p:nvPr/>
        </p:nvPicPr>
        <p:blipFill>
          <a:blip r:embed="rId3"/>
          <a:srcRect/>
          <a:stretch>
            <a:fillRect/>
          </a:stretch>
        </p:blipFill>
        <p:spPr bwMode="auto">
          <a:xfrm>
            <a:off x="5301477" y="1214422"/>
            <a:ext cx="3771117" cy="1357322"/>
          </a:xfrm>
          <a:prstGeom prst="rect">
            <a:avLst/>
          </a:prstGeom>
          <a:noFill/>
          <a:ln w="9525">
            <a:noFill/>
            <a:miter lim="800000"/>
            <a:headEnd/>
            <a:tailEnd/>
          </a:ln>
          <a:effectLst/>
        </p:spPr>
      </p:pic>
      <p:sp>
        <p:nvSpPr>
          <p:cNvPr id="5" name="TextBox 4"/>
          <p:cNvSpPr txBox="1"/>
          <p:nvPr/>
        </p:nvSpPr>
        <p:spPr>
          <a:xfrm>
            <a:off x="5715008" y="2714620"/>
            <a:ext cx="2928958" cy="461665"/>
          </a:xfrm>
          <a:prstGeom prst="rect">
            <a:avLst/>
          </a:prstGeom>
          <a:noFill/>
        </p:spPr>
        <p:txBody>
          <a:bodyPr wrap="square" rtlCol="0">
            <a:spAutoFit/>
          </a:bodyPr>
          <a:lstStyle/>
          <a:p>
            <a:r>
              <a:rPr lang="zh-CN" altLang="en-US" sz="2400" dirty="0" smtClean="0"/>
              <a:t>作图</a:t>
            </a:r>
            <a:r>
              <a:rPr lang="en-US" altLang="zh-CN" sz="2400" dirty="0" smtClean="0"/>
              <a:t>2</a:t>
            </a:r>
            <a:r>
              <a:rPr lang="zh-CN" altLang="en-US" sz="2400" dirty="0" smtClean="0"/>
              <a:t>的</a:t>
            </a:r>
            <a:r>
              <a:rPr lang="en-US" altLang="zh-CN" sz="2400" dirty="0" smtClean="0"/>
              <a:t>Python</a:t>
            </a:r>
            <a:r>
              <a:rPr lang="zh-CN" altLang="en-US" sz="2400" dirty="0" smtClean="0"/>
              <a:t>脚本</a:t>
            </a:r>
            <a:endParaRPr lang="zh-CN" altLang="en-US" sz="2400" dirty="0"/>
          </a:p>
        </p:txBody>
      </p:sp>
      <p:sp>
        <p:nvSpPr>
          <p:cNvPr id="6" name="TextBox 5"/>
          <p:cNvSpPr txBox="1"/>
          <p:nvPr/>
        </p:nvSpPr>
        <p:spPr>
          <a:xfrm>
            <a:off x="5786446" y="3429000"/>
            <a:ext cx="3143272" cy="400110"/>
          </a:xfrm>
          <a:prstGeom prst="rect">
            <a:avLst/>
          </a:prstGeom>
          <a:noFill/>
        </p:spPr>
        <p:txBody>
          <a:bodyPr wrap="square" rtlCol="0">
            <a:spAutoFit/>
          </a:bodyPr>
          <a:lstStyle/>
          <a:p>
            <a:r>
              <a:rPr lang="zh-CN" altLang="en-US" sz="2000" dirty="0" smtClean="0"/>
              <a:t>使用</a:t>
            </a:r>
            <a:r>
              <a:rPr lang="en-US" altLang="zh-CN" sz="2000" dirty="0" err="1" smtClean="0"/>
              <a:t>matplotlib</a:t>
            </a:r>
            <a:r>
              <a:rPr lang="zh-CN" altLang="en-US" sz="2000" dirty="0" smtClean="0"/>
              <a:t>库作图</a:t>
            </a:r>
            <a:endParaRPr lang="zh-CN" altLang="en-US" sz="2000" dirty="0"/>
          </a:p>
        </p:txBody>
      </p:sp>
      <p:cxnSp>
        <p:nvCxnSpPr>
          <p:cNvPr id="8" name="直接箭头连接符 7"/>
          <p:cNvCxnSpPr/>
          <p:nvPr/>
        </p:nvCxnSpPr>
        <p:spPr>
          <a:xfrm rot="16200000" flipH="1">
            <a:off x="5322099" y="2893215"/>
            <a:ext cx="928694" cy="285752"/>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000108"/>
            <a:ext cx="8929718" cy="1938992"/>
          </a:xfrm>
          <a:prstGeom prst="rect">
            <a:avLst/>
          </a:prstGeom>
          <a:noFill/>
        </p:spPr>
        <p:txBody>
          <a:bodyPr wrap="square" rtlCol="0">
            <a:spAutoFit/>
          </a:bodyPr>
          <a:lstStyle/>
          <a:p>
            <a:r>
              <a:rPr lang="zh-CN" altLang="en-US" sz="2000" dirty="0" smtClean="0"/>
              <a:t>编写一个函数</a:t>
            </a:r>
            <a:r>
              <a:rPr lang="en-US" altLang="zh-CN" sz="2000" dirty="0" err="1" smtClean="0"/>
              <a:t>cf_model</a:t>
            </a:r>
            <a:r>
              <a:rPr lang="zh-CN" altLang="en-US" sz="2000" dirty="0" smtClean="0"/>
              <a:t>，增加一口井到任意的单元，计算井排水的联合比例，与来自</a:t>
            </a:r>
            <a:r>
              <a:rPr lang="en-US" altLang="zh-CN" sz="2000" dirty="0" smtClean="0"/>
              <a:t>drains, streams</a:t>
            </a:r>
            <a:r>
              <a:rPr lang="zh-CN" altLang="en-US" sz="2000" dirty="0" smtClean="0"/>
              <a:t>或蒸散发减水的联合效果，模拟期为</a:t>
            </a:r>
            <a:r>
              <a:rPr lang="en-US" altLang="zh-CN" sz="2000" dirty="0" smtClean="0"/>
              <a:t>100</a:t>
            </a:r>
            <a:r>
              <a:rPr lang="zh-CN" altLang="en-US" sz="2000" dirty="0" smtClean="0"/>
              <a:t>年（图</a:t>
            </a:r>
            <a:r>
              <a:rPr lang="en-US" altLang="zh-CN" sz="2000" dirty="0" smtClean="0"/>
              <a:t>4</a:t>
            </a:r>
            <a:r>
              <a:rPr lang="zh-CN" altLang="en-US" sz="2000" dirty="0" smtClean="0"/>
              <a:t>）</a:t>
            </a:r>
            <a:r>
              <a:rPr lang="en-US" altLang="zh-CN" sz="2000" dirty="0" smtClean="0"/>
              <a:t>.</a:t>
            </a:r>
          </a:p>
          <a:p>
            <a:r>
              <a:rPr lang="en-US" altLang="zh-CN" sz="2000" dirty="0" err="1" smtClean="0"/>
              <a:t>cf_model</a:t>
            </a:r>
            <a:r>
              <a:rPr lang="zh-CN" altLang="en-US" sz="2000" dirty="0" smtClean="0"/>
              <a:t>删去现有的井</a:t>
            </a:r>
            <a:r>
              <a:rPr lang="en-US" altLang="zh-CN" sz="2000" dirty="0" smtClean="0"/>
              <a:t>(WEL)</a:t>
            </a:r>
            <a:r>
              <a:rPr lang="zh-CN" altLang="en-US" sz="2000" dirty="0" smtClean="0"/>
              <a:t>软件（模型中没有其他的井），创建一个定义</a:t>
            </a:r>
            <a:r>
              <a:rPr lang="en-US" altLang="zh-CN" sz="2000" dirty="0" smtClean="0"/>
              <a:t>stress period1</a:t>
            </a:r>
            <a:r>
              <a:rPr lang="zh-CN" altLang="en-US" sz="2000" dirty="0" smtClean="0"/>
              <a:t>的井的位置与排水，增加新的井软件到模型，写一个新的井软件文件</a:t>
            </a:r>
            <a:r>
              <a:rPr lang="en-US" altLang="zh-CN" sz="2000" dirty="0" smtClean="0"/>
              <a:t>(Lines 2~5)</a:t>
            </a:r>
            <a:r>
              <a:rPr lang="zh-CN" altLang="en-US" sz="2000" dirty="0" smtClean="0"/>
              <a:t>。</a:t>
            </a:r>
            <a:endParaRPr lang="en-US" altLang="zh-CN" sz="2000" dirty="0" smtClean="0"/>
          </a:p>
          <a:p>
            <a:r>
              <a:rPr lang="zh-CN" altLang="en-US" sz="2000" dirty="0" smtClean="0"/>
              <a:t>接着，运行修正的模型，为水头文件和单元收支文件创建文件对象</a:t>
            </a:r>
            <a:r>
              <a:rPr lang="en-US" altLang="zh-CN" sz="2000" dirty="0" smtClean="0"/>
              <a:t>(Lines 6~8)</a:t>
            </a:r>
            <a:r>
              <a:rPr lang="zh-CN" altLang="en-US" sz="2000" dirty="0" smtClean="0"/>
              <a:t>。</a:t>
            </a:r>
            <a:endParaRPr lang="zh-CN" altLang="en-US" sz="2000" dirty="0"/>
          </a:p>
        </p:txBody>
      </p:sp>
      <p:pic>
        <p:nvPicPr>
          <p:cNvPr id="2050" name="Picture 2"/>
          <p:cNvPicPr>
            <a:picLocks noChangeAspect="1" noChangeArrowheads="1"/>
          </p:cNvPicPr>
          <p:nvPr/>
        </p:nvPicPr>
        <p:blipFill>
          <a:blip r:embed="rId2"/>
          <a:srcRect/>
          <a:stretch>
            <a:fillRect/>
          </a:stretch>
        </p:blipFill>
        <p:spPr bwMode="auto">
          <a:xfrm>
            <a:off x="71406" y="2974460"/>
            <a:ext cx="5681649" cy="3669250"/>
          </a:xfrm>
          <a:prstGeom prst="rect">
            <a:avLst/>
          </a:prstGeom>
          <a:noFill/>
          <a:ln w="9525">
            <a:noFill/>
            <a:miter lim="800000"/>
            <a:headEnd/>
            <a:tailEnd/>
          </a:ln>
          <a:effectLst/>
        </p:spPr>
      </p:pic>
      <p:sp>
        <p:nvSpPr>
          <p:cNvPr id="4" name="TextBox 3"/>
          <p:cNvSpPr txBox="1"/>
          <p:nvPr/>
        </p:nvSpPr>
        <p:spPr>
          <a:xfrm>
            <a:off x="5857884" y="5857892"/>
            <a:ext cx="3286116" cy="707886"/>
          </a:xfrm>
          <a:prstGeom prst="rect">
            <a:avLst/>
          </a:prstGeom>
          <a:noFill/>
        </p:spPr>
        <p:txBody>
          <a:bodyPr wrap="square" rtlCol="0">
            <a:spAutoFit/>
          </a:bodyPr>
          <a:lstStyle/>
          <a:p>
            <a:r>
              <a:rPr lang="zh-CN" altLang="en-US" sz="2000" dirty="0" smtClean="0"/>
              <a:t>图</a:t>
            </a:r>
            <a:r>
              <a:rPr lang="en-US" altLang="zh-CN" sz="2000" dirty="0" smtClean="0"/>
              <a:t>4 </a:t>
            </a:r>
            <a:r>
              <a:rPr lang="zh-CN" altLang="en-US" sz="2000" dirty="0" smtClean="0"/>
              <a:t>创建水井并计算井的联合比例的</a:t>
            </a:r>
            <a:r>
              <a:rPr lang="en-US" altLang="zh-CN" sz="2000" dirty="0" smtClean="0"/>
              <a:t>Python</a:t>
            </a:r>
            <a:r>
              <a:rPr lang="zh-CN" altLang="en-US" sz="2000" dirty="0" smtClean="0"/>
              <a:t>脚本</a:t>
            </a:r>
            <a:endParaRPr lang="zh-CN" altLang="en-US" sz="2000" dirty="0"/>
          </a:p>
        </p:txBody>
      </p:sp>
      <p:sp>
        <p:nvSpPr>
          <p:cNvPr id="5" name="TextBox 4"/>
          <p:cNvSpPr txBox="1"/>
          <p:nvPr/>
        </p:nvSpPr>
        <p:spPr>
          <a:xfrm>
            <a:off x="5929322" y="5143512"/>
            <a:ext cx="2714644" cy="707886"/>
          </a:xfrm>
          <a:prstGeom prst="rect">
            <a:avLst/>
          </a:prstGeom>
          <a:noFill/>
        </p:spPr>
        <p:txBody>
          <a:bodyPr wrap="square" rtlCol="0">
            <a:spAutoFit/>
          </a:bodyPr>
          <a:lstStyle/>
          <a:p>
            <a:r>
              <a:rPr lang="en-US" altLang="zh-CN" sz="2000" dirty="0" smtClean="0">
                <a:solidFill>
                  <a:srgbClr val="FF0000"/>
                </a:solidFill>
              </a:rPr>
              <a:t>Combined fraction of well discharge</a:t>
            </a:r>
            <a:endParaRPr lang="zh-CN" altLang="en-US" sz="2000" dirty="0">
              <a:solidFill>
                <a:srgbClr val="FF0000"/>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0" y="1214422"/>
            <a:ext cx="9144000" cy="4370427"/>
          </a:xfrm>
          <a:prstGeom prst="rect">
            <a:avLst/>
          </a:prstGeom>
          <a:noFill/>
        </p:spPr>
        <p:txBody>
          <a:bodyPr wrap="square" rtlCol="0">
            <a:spAutoFit/>
          </a:bodyPr>
          <a:lstStyle/>
          <a:p>
            <a:r>
              <a:rPr lang="en-US" sz="2000" dirty="0" err="1" smtClean="0"/>
              <a:t>cf_model</a:t>
            </a:r>
            <a:r>
              <a:rPr lang="zh-CN" altLang="en-US" sz="2000" dirty="0" smtClean="0"/>
              <a:t>删去现有的井</a:t>
            </a:r>
            <a:r>
              <a:rPr lang="en-US" sz="2000" dirty="0" smtClean="0"/>
              <a:t>(WEL)</a:t>
            </a:r>
            <a:r>
              <a:rPr lang="zh-CN" altLang="en-US" sz="2000" dirty="0" smtClean="0"/>
              <a:t>软件（模型中没有其他的井），创建一个定义</a:t>
            </a:r>
            <a:r>
              <a:rPr lang="en-US" sz="2000" dirty="0" smtClean="0"/>
              <a:t>stress period1</a:t>
            </a:r>
            <a:r>
              <a:rPr lang="zh-CN" altLang="en-US" sz="2000" dirty="0" smtClean="0"/>
              <a:t>的井的位置与排水，增加新的井软件到模型，写一个新的井软件文件</a:t>
            </a:r>
            <a:r>
              <a:rPr lang="en-US" sz="2000" dirty="0" smtClean="0"/>
              <a:t>(Lines 2~5)</a:t>
            </a:r>
            <a:r>
              <a:rPr lang="zh-CN" altLang="en-US" sz="2000" dirty="0" smtClean="0"/>
              <a:t>。</a:t>
            </a:r>
          </a:p>
          <a:p>
            <a:r>
              <a:rPr lang="zh-CN" altLang="en-US" sz="2000" dirty="0" smtClean="0"/>
              <a:t>接着，运行修正的模型，为水头文件和单元收支文件创建文件对象</a:t>
            </a:r>
            <a:r>
              <a:rPr lang="en-US" sz="2000" dirty="0" smtClean="0"/>
              <a:t>(Lines 6~8)</a:t>
            </a:r>
            <a:r>
              <a:rPr lang="zh-CN" altLang="en-US" sz="2000" dirty="0" smtClean="0"/>
              <a:t>。 </a:t>
            </a:r>
          </a:p>
          <a:p>
            <a:r>
              <a:rPr lang="en-US" sz="2000" dirty="0" smtClean="0"/>
              <a:t>Lines 9~11</a:t>
            </a:r>
            <a:endParaRPr lang="zh-CN" altLang="en-US" sz="2000" dirty="0" smtClean="0"/>
          </a:p>
          <a:p>
            <a:r>
              <a:rPr lang="en-US" sz="2000" dirty="0" smtClean="0"/>
              <a:t>Lines 12~24</a:t>
            </a:r>
            <a:r>
              <a:rPr lang="zh-CN" altLang="en-US" sz="2000" dirty="0" smtClean="0"/>
              <a:t>，最终，对每个保存的时间步，求和左右水头相关边界的净通量，计算</a:t>
            </a:r>
            <a:r>
              <a:rPr lang="en-US" sz="2000" dirty="0" smtClean="0"/>
              <a:t>capture fraction</a:t>
            </a:r>
            <a:r>
              <a:rPr lang="zh-CN" altLang="en-US" sz="2000" dirty="0" smtClean="0"/>
              <a:t>，函数返回。层列行位置传递给函数是</a:t>
            </a:r>
            <a:r>
              <a:rPr lang="en-US" sz="2000" dirty="0" smtClean="0"/>
              <a:t>dry</a:t>
            </a:r>
            <a:r>
              <a:rPr lang="zh-CN" altLang="en-US" sz="2000" dirty="0" smtClean="0"/>
              <a:t>的，函数返回</a:t>
            </a:r>
            <a:r>
              <a:rPr lang="en-US" sz="2000" dirty="0" smtClean="0"/>
              <a:t>np.nan</a:t>
            </a:r>
            <a:r>
              <a:rPr lang="zh-CN" altLang="en-US" sz="2000" dirty="0" smtClean="0"/>
              <a:t>（</a:t>
            </a:r>
            <a:r>
              <a:rPr lang="en-US" sz="2000" dirty="0" smtClean="0"/>
              <a:t>Lines 13~14</a:t>
            </a:r>
            <a:r>
              <a:rPr lang="zh-CN" altLang="en-US" sz="2000" dirty="0" smtClean="0"/>
              <a:t>）。</a:t>
            </a:r>
          </a:p>
          <a:p>
            <a:endParaRPr lang="en-US" altLang="zh-CN" sz="2000" dirty="0" smtClean="0"/>
          </a:p>
          <a:p>
            <a:r>
              <a:rPr lang="zh-CN" altLang="en-US" sz="2000" dirty="0" smtClean="0"/>
              <a:t>因为大数目的网格单元，仅在活动单元上以及在模型层</a:t>
            </a:r>
            <a:r>
              <a:rPr lang="en-US" sz="2000" dirty="0" smtClean="0"/>
              <a:t>4</a:t>
            </a:r>
            <a:r>
              <a:rPr lang="zh-CN" altLang="en-US" sz="2000" dirty="0" smtClean="0"/>
              <a:t>的每</a:t>
            </a:r>
            <a:r>
              <a:rPr lang="en-US" sz="2000" dirty="0" smtClean="0"/>
              <a:t>4</a:t>
            </a:r>
            <a:r>
              <a:rPr lang="zh-CN" altLang="en-US" sz="2000" dirty="0" smtClean="0"/>
              <a:t>行和每</a:t>
            </a:r>
            <a:r>
              <a:rPr lang="en-US" sz="2000" dirty="0" smtClean="0"/>
              <a:t>4</a:t>
            </a:r>
            <a:r>
              <a:rPr lang="zh-CN" altLang="en-US" sz="2000" dirty="0" smtClean="0"/>
              <a:t>列上考虑抽水位置。模型单元的子集需要共运行模型</a:t>
            </a:r>
            <a:r>
              <a:rPr lang="en-US" sz="2000" dirty="0" smtClean="0"/>
              <a:t>1530</a:t>
            </a:r>
            <a:r>
              <a:rPr lang="zh-CN" altLang="en-US" sz="2000" dirty="0" smtClean="0"/>
              <a:t>次，近</a:t>
            </a:r>
            <a:r>
              <a:rPr lang="en-US" sz="2000" dirty="0" smtClean="0"/>
              <a:t>10h</a:t>
            </a:r>
            <a:r>
              <a:rPr lang="zh-CN" altLang="en-US" sz="2000" dirty="0" smtClean="0"/>
              <a:t>完成</a:t>
            </a:r>
            <a:r>
              <a:rPr lang="en-US" sz="2000" dirty="0" smtClean="0"/>
              <a:t>capture-fraction</a:t>
            </a:r>
            <a:r>
              <a:rPr lang="zh-CN" altLang="en-US" sz="2000" dirty="0" smtClean="0"/>
              <a:t>分析。使用</a:t>
            </a:r>
            <a:r>
              <a:rPr lang="en-US" sz="2000" dirty="0" smtClean="0"/>
              <a:t>multiprocessing</a:t>
            </a:r>
            <a:r>
              <a:rPr lang="zh-CN" altLang="en-US" sz="2000" dirty="0" smtClean="0"/>
              <a:t>并行化</a:t>
            </a:r>
            <a:r>
              <a:rPr lang="en-US" sz="2000" dirty="0" smtClean="0"/>
              <a:t>capture-fraction</a:t>
            </a:r>
            <a:r>
              <a:rPr lang="zh-CN" altLang="en-US" sz="2000" dirty="0" smtClean="0"/>
              <a:t>分析，</a:t>
            </a:r>
            <a:r>
              <a:rPr lang="en-US" sz="2000" dirty="0" smtClean="0"/>
              <a:t>3</a:t>
            </a:r>
            <a:r>
              <a:rPr lang="zh-CN" altLang="en-US" sz="2000" dirty="0" smtClean="0"/>
              <a:t>个核降低分析时间到约</a:t>
            </a:r>
            <a:r>
              <a:rPr lang="en-US" sz="2000" dirty="0" smtClean="0"/>
              <a:t>4h</a:t>
            </a:r>
            <a:r>
              <a:rPr lang="zh-CN" altLang="en-US" sz="2000" dirty="0" smtClean="0"/>
              <a:t>（加速</a:t>
            </a:r>
            <a:r>
              <a:rPr lang="en-US" sz="2000" dirty="0" smtClean="0"/>
              <a:t>2.4</a:t>
            </a:r>
            <a:r>
              <a:rPr lang="zh-CN" altLang="en-US" sz="2000" dirty="0" smtClean="0"/>
              <a:t>倍），这是</a:t>
            </a:r>
            <a:r>
              <a:rPr lang="en-US" sz="2000" dirty="0" smtClean="0"/>
              <a:t>GUI</a:t>
            </a:r>
            <a:r>
              <a:rPr lang="zh-CN" altLang="en-US" sz="2000" dirty="0" smtClean="0"/>
              <a:t>不能做到的。</a:t>
            </a:r>
          </a:p>
          <a:p>
            <a:endParaRPr lang="zh-CN" altLang="en-US" sz="20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srcRect/>
          <a:stretch>
            <a:fillRect/>
          </a:stretch>
        </p:blipFill>
        <p:spPr bwMode="auto">
          <a:xfrm>
            <a:off x="71406" y="1000108"/>
            <a:ext cx="4357718" cy="5638315"/>
          </a:xfrm>
          <a:prstGeom prst="rect">
            <a:avLst/>
          </a:prstGeom>
          <a:noFill/>
          <a:ln w="9525">
            <a:noFill/>
            <a:miter lim="800000"/>
            <a:headEnd/>
            <a:tailEnd/>
          </a:ln>
          <a:effectLst/>
        </p:spPr>
      </p:pic>
      <p:sp>
        <p:nvSpPr>
          <p:cNvPr id="29697" name="Rectangle 1"/>
          <p:cNvSpPr>
            <a:spLocks noChangeArrowheads="1"/>
          </p:cNvSpPr>
          <p:nvPr/>
        </p:nvSpPr>
        <p:spPr bwMode="auto">
          <a:xfrm>
            <a:off x="4786314" y="5715016"/>
            <a:ext cx="3929090" cy="830997"/>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algn="just" defTabSz="914400" rtl="0" eaLnBrk="1" fontAlgn="base" latinLnBrk="0" hangingPunct="1">
              <a:lnSpc>
                <a:spcPct val="100000"/>
              </a:lnSpc>
              <a:spcBef>
                <a:spcPct val="0"/>
              </a:spcBef>
              <a:spcAft>
                <a:spcPct val="0"/>
              </a:spcAft>
              <a:buClrTx/>
              <a:buSzTx/>
              <a:buFontTx/>
              <a:buNone/>
              <a:tabLst/>
            </a:pPr>
            <a:r>
              <a:rPr kumimoji="0" lang="zh-CN"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图</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5</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显示模型层</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4</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在</a:t>
            </a:r>
            <a:r>
              <a:rPr kumimoji="0" lang="en-US" altLang="zh-CN" sz="2400" b="0" i="0" u="none" strike="noStrike" cap="none" normalizeH="0" baseline="0" dirty="0" smtClean="0">
                <a:ln>
                  <a:noFill/>
                </a:ln>
                <a:solidFill>
                  <a:schemeClr val="tx1"/>
                </a:solidFill>
                <a:effectLst/>
                <a:latin typeface="Arial" pitchFamily="34" charset="0"/>
                <a:ea typeface="宋体" pitchFamily="2" charset="-122"/>
                <a:cs typeface="Times New Roman" pitchFamily="18" charset="0"/>
              </a:rPr>
              <a:t>10</a:t>
            </a:r>
            <a:r>
              <a:rPr kumimoji="0" lang="zh-CN" altLang="en-US" sz="2400" b="0" i="0" u="none" strike="noStrike" cap="none" normalizeH="0" baseline="0" dirty="0" smtClean="0">
                <a:ln>
                  <a:noFill/>
                </a:ln>
                <a:solidFill>
                  <a:schemeClr val="tx1"/>
                </a:solidFill>
                <a:effectLst/>
                <a:latin typeface="Times New Roman" pitchFamily="18" charset="0"/>
                <a:ea typeface="宋体" pitchFamily="2" charset="-122"/>
                <a:cs typeface="Times New Roman" pitchFamily="18" charset="0"/>
              </a:rPr>
              <a:t>年抽水后的计算捕捉比例。</a:t>
            </a:r>
            <a:endParaRPr kumimoji="0" lang="zh-CN" altLang="en-US" sz="3600" b="0" i="0" u="none" strike="noStrike" cap="none" normalizeH="0" baseline="0" dirty="0" smtClean="0">
              <a:ln>
                <a:noFill/>
              </a:ln>
              <a:solidFill>
                <a:schemeClr val="tx1"/>
              </a:solidFill>
              <a:effectLst/>
              <a:latin typeface="Arial" pitchFamily="34" charset="0"/>
              <a:ea typeface="宋体" pitchFamily="2" charset="-122"/>
              <a:cs typeface="宋体" pitchFamily="2" charset="-122"/>
            </a:endParaRPr>
          </a:p>
        </p:txBody>
      </p:sp>
    </p:spTree>
  </p:cSld>
  <p:clrMapOvr>
    <a:masterClrMapping/>
  </p:clrMapOvr>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2060"/>
        </a:solidFill>
      </a:spPr>
      <a:bodyPr rtlCol="0" anchor="ctr"/>
      <a:lstStyle>
        <a:defPPr algn="ctr">
          <a:defRPr dirty="0" smtClean="0"/>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2605</TotalTime>
  <Words>2386</Words>
  <Application>Microsoft Office PowerPoint</Application>
  <PresentationFormat>全屏显示(4:3)</PresentationFormat>
  <Paragraphs>115</Paragraphs>
  <Slides>39</Slides>
  <Notes>1</Notes>
  <HiddenSlides>0</HiddenSlides>
  <MMClips>0</MMClips>
  <ScaleCrop>false</ScaleCrop>
  <HeadingPairs>
    <vt:vector size="4" baseType="variant">
      <vt:variant>
        <vt:lpstr>主题</vt:lpstr>
      </vt:variant>
      <vt:variant>
        <vt:i4>1</vt:i4>
      </vt:variant>
      <vt:variant>
        <vt:lpstr>幻灯片标题</vt:lpstr>
      </vt:variant>
      <vt:variant>
        <vt:i4>39</vt:i4>
      </vt:variant>
    </vt:vector>
  </HeadingPairs>
  <TitlesOfParts>
    <vt:vector size="40" baseType="lpstr">
      <vt:lpstr>默认设计模板</vt:lpstr>
      <vt:lpstr>MODFLOW6 工作流： (1)Flopy; (2)MODFLOW-setup; (3)SFRmaker (4)iMOD  介绍建立MODFLOW工作流的Python脚本库</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lpstr>幻灯片 37</vt:lpstr>
      <vt:lpstr>幻灯片 38</vt:lpstr>
      <vt:lpstr>幻灯片 39</vt:lpstr>
    </vt:vector>
  </TitlesOfParts>
  <Company>Lenovo</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lenovo</dc:creator>
  <cp:lastModifiedBy>xbany</cp:lastModifiedBy>
  <cp:revision>1822</cp:revision>
  <dcterms:created xsi:type="dcterms:W3CDTF">2013-04-15T12:17:00Z</dcterms:created>
  <dcterms:modified xsi:type="dcterms:W3CDTF">2023-01-10T10:22:36Z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2052-11.1.0.8597</vt:lpwstr>
  </property>
</Properties>
</file>

<file path=docProps/thumbnail.jpeg>
</file>